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1" r:id="rId4"/>
    <p:sldMasterId id="2147483653" r:id="rId5"/>
    <p:sldMasterId id="2147483655" r:id="rId6"/>
  </p:sldMasterIdLst>
  <p:notesMasterIdLst>
    <p:notesMasterId r:id="rId8"/>
  </p:notesMasterIdLst>
  <p:handoutMasterIdLst>
    <p:handoutMasterId r:id="rId49"/>
  </p:handoutMasterIdLst>
  <p:sldIdLst>
    <p:sldId id="280" r:id="rId7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5" r:id="rId46"/>
    <p:sldId id="343" r:id="rId47"/>
    <p:sldId id="344" r:id="rId48"/>
  </p:sldIdLst>
  <p:sldSz cx="12196445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344" userDrawn="1">
          <p15:clr>
            <a:srgbClr val="A4A3A4"/>
          </p15:clr>
        </p15:guide>
        <p15:guide id="6" orient="horz" pos="408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7EA"/>
    <a:srgbClr val="D0E1F7"/>
    <a:srgbClr val="FFFFFF"/>
    <a:srgbClr val="000000"/>
    <a:srgbClr val="E9002F"/>
    <a:srgbClr val="595757"/>
    <a:srgbClr val="221815"/>
    <a:srgbClr val="888888"/>
    <a:srgbClr val="898989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2833802-FEF1-4C79-8D5D-14CF1EAF98D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91"/>
  </p:normalViewPr>
  <p:slideViewPr>
    <p:cSldViewPr snapToGrid="0" snapToObjects="1" showGuides="1">
      <p:cViewPr varScale="1">
        <p:scale>
          <a:sx n="85" d="100"/>
          <a:sy n="85" d="100"/>
        </p:scale>
        <p:origin x="394" y="58"/>
      </p:cViewPr>
      <p:guideLst>
        <p:guide orient="horz" pos="2136"/>
        <p:guide pos="3840"/>
        <p:guide pos="416"/>
        <p:guide pos="7256"/>
        <p:guide orient="horz" pos="344"/>
        <p:guide orient="horz" pos="408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3" Type="http://schemas.openxmlformats.org/officeDocument/2006/relationships/tags" Target="tags/tag1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Master" Target="slideMasters/slideMaster4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225398"/>
            <a:ext cx="10740640" cy="36426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982767"/>
            <a:ext cx="10733557" cy="5220568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225398"/>
            <a:ext cx="10740640" cy="36426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982767"/>
            <a:ext cx="10733557" cy="5220568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theme" Target="../theme/theme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b="0" i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b="0" i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0/0/0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701" y="6095355"/>
            <a:ext cx="1095072" cy="6157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3" cy="7940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b="0" i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b="0" i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0/0/0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701" y="6095355"/>
            <a:ext cx="1095072" cy="6157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3" cy="7940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/>
          <p:cNvSpPr txBox="1"/>
          <p:nvPr/>
        </p:nvSpPr>
        <p:spPr>
          <a:xfrm>
            <a:off x="3133471" y="86613"/>
            <a:ext cx="5652135" cy="1035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74495" marR="5080" indent="-1661795">
              <a:lnSpc>
                <a:spcPct val="100000"/>
              </a:lnSpc>
              <a:spcBef>
                <a:spcPts val="120"/>
              </a:spcBef>
            </a:pPr>
            <a:r>
              <a:rPr sz="3300" b="1" spc="315" dirty="0">
                <a:solidFill>
                  <a:srgbClr val="1D1D1A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昇思</a:t>
            </a:r>
            <a:r>
              <a:rPr sz="3300" b="1" spc="325" dirty="0">
                <a:solidFill>
                  <a:srgbClr val="1D1D1A"/>
                </a:solidFill>
                <a:latin typeface="Trebuchet MS" panose="020B0603020202020204"/>
                <a:cs typeface="Trebuchet MS" panose="020B0603020202020204"/>
              </a:rPr>
              <a:t>Mind</a:t>
            </a:r>
            <a:r>
              <a:rPr sz="3300" b="1" spc="-690" dirty="0">
                <a:solidFill>
                  <a:srgbClr val="1D1D1A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300" b="1" spc="245" dirty="0">
                <a:solidFill>
                  <a:srgbClr val="1D1D1A"/>
                </a:solidFill>
                <a:latin typeface="Trebuchet MS" panose="020B0603020202020204"/>
                <a:cs typeface="Trebuchet MS" panose="020B0603020202020204"/>
              </a:rPr>
              <a:t>Spore</a:t>
            </a:r>
            <a:r>
              <a:rPr sz="3300" b="1" spc="270" dirty="0">
                <a:solidFill>
                  <a:srgbClr val="1D1D1A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技术公开课</a:t>
            </a:r>
            <a:r>
              <a:rPr sz="3300" b="1" spc="229" dirty="0">
                <a:solidFill>
                  <a:srgbClr val="1D1D1A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大模型专题</a:t>
            </a:r>
            <a:endParaRPr sz="330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10"/>
          <p:cNvSpPr/>
          <p:nvPr/>
        </p:nvSpPr>
        <p:spPr>
          <a:xfrm>
            <a:off x="5187315" y="1312227"/>
            <a:ext cx="1651000" cy="0"/>
          </a:xfrm>
          <a:custGeom>
            <a:avLst/>
            <a:gdLst/>
            <a:ahLst/>
            <a:cxnLst/>
            <a:rect l="l" t="t" r="r" b="b"/>
            <a:pathLst>
              <a:path w="1651000">
                <a:moveTo>
                  <a:pt x="0" y="0"/>
                </a:moveTo>
                <a:lnTo>
                  <a:pt x="1651000" y="0"/>
                </a:lnTo>
              </a:path>
            </a:pathLst>
          </a:custGeom>
          <a:ln w="3048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11"/>
          <p:cNvSpPr txBox="1"/>
          <p:nvPr/>
        </p:nvSpPr>
        <p:spPr>
          <a:xfrm>
            <a:off x="3851476" y="1342491"/>
            <a:ext cx="536976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25" dirty="0">
                <a:solidFill>
                  <a:srgbClr val="1D1D1B"/>
                </a:solidFill>
                <a:latin typeface="Arial" panose="020B0604020202020204"/>
                <a:cs typeface="Arial" panose="020B0604020202020204"/>
              </a:rPr>
              <a:t>Parameter-Efficient Fine-Tuning (PEFT)</a:t>
            </a:r>
            <a:endParaRPr sz="2000" b="1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987379" y="7042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Prompt</a:t>
            </a:r>
            <a:r>
              <a:rPr spc="-280" dirty="0"/>
              <a:t> </a:t>
            </a:r>
            <a:r>
              <a:rPr spc="-25" dirty="0"/>
              <a:t>Tuning</a:t>
            </a:r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987379" y="1235766"/>
            <a:ext cx="10197465" cy="43700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等线" panose="02010600030101010101" charset="-122"/>
                <a:ea typeface="+mn-ea"/>
                <a:cs typeface="等线" panose="02010600030101010101" charset="-122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27050" indent="-51435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000" dirty="0"/>
              <a:t>Finetune</a:t>
            </a:r>
            <a:r>
              <a:rPr sz="2000" spc="-35" dirty="0"/>
              <a:t> </a:t>
            </a:r>
            <a:r>
              <a:rPr sz="2000" dirty="0"/>
              <a:t>T5</a:t>
            </a:r>
            <a:r>
              <a:rPr sz="2000" spc="-15" dirty="0"/>
              <a:t> </a:t>
            </a:r>
            <a:r>
              <a:rPr sz="2000" dirty="0"/>
              <a:t>to</a:t>
            </a:r>
            <a:r>
              <a:rPr sz="2000" spc="-20" dirty="0"/>
              <a:t> </a:t>
            </a:r>
            <a:r>
              <a:rPr sz="2000" dirty="0"/>
              <a:t>act</a:t>
            </a:r>
            <a:r>
              <a:rPr sz="2000" spc="-20" dirty="0"/>
              <a:t> </a:t>
            </a:r>
            <a:r>
              <a:rPr sz="2000" dirty="0"/>
              <a:t>a</a:t>
            </a:r>
            <a:r>
              <a:rPr sz="2000" spc="-20" dirty="0"/>
              <a:t> </a:t>
            </a:r>
            <a:r>
              <a:rPr sz="2000" dirty="0"/>
              <a:t>bit</a:t>
            </a:r>
            <a:r>
              <a:rPr sz="2000" spc="-25" dirty="0"/>
              <a:t> </a:t>
            </a:r>
            <a:r>
              <a:rPr sz="2000" dirty="0"/>
              <a:t>more</a:t>
            </a:r>
            <a:r>
              <a:rPr sz="2000" spc="-20" dirty="0"/>
              <a:t> </a:t>
            </a:r>
            <a:r>
              <a:rPr sz="2000" dirty="0"/>
              <a:t>like</a:t>
            </a:r>
            <a:r>
              <a:rPr sz="2000" spc="-20" dirty="0"/>
              <a:t> </a:t>
            </a:r>
            <a:r>
              <a:rPr sz="2000" dirty="0"/>
              <a:t>a</a:t>
            </a:r>
            <a:r>
              <a:rPr sz="2000" spc="-20" dirty="0"/>
              <a:t> </a:t>
            </a:r>
            <a:r>
              <a:rPr sz="2000" dirty="0"/>
              <a:t>traditional</a:t>
            </a:r>
            <a:r>
              <a:rPr sz="2000" spc="-20" dirty="0"/>
              <a:t> </a:t>
            </a:r>
            <a:r>
              <a:rPr sz="2000" dirty="0"/>
              <a:t>language</a:t>
            </a:r>
            <a:r>
              <a:rPr sz="2000" spc="-20" dirty="0"/>
              <a:t> </a:t>
            </a:r>
            <a:r>
              <a:rPr sz="2000" spc="-10" dirty="0"/>
              <a:t>model.</a:t>
            </a:r>
            <a:endParaRPr sz="2000" dirty="0"/>
          </a:p>
          <a:p>
            <a:pPr marL="698500" lvl="1" indent="-228600">
              <a:lnSpc>
                <a:spcPct val="100000"/>
              </a:lnSpc>
              <a:spcBef>
                <a:spcPts val="138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This</a:t>
            </a:r>
            <a:r>
              <a:rPr sz="17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only</a:t>
            </a:r>
            <a:r>
              <a:rPr sz="17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needs</a:t>
            </a:r>
            <a:r>
              <a:rPr sz="17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7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17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done</a:t>
            </a:r>
            <a:r>
              <a:rPr sz="17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once,</a:t>
            </a:r>
            <a:r>
              <a:rPr sz="17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17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empirically</a:t>
            </a:r>
            <a:r>
              <a:rPr sz="17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makes</a:t>
            </a:r>
            <a:r>
              <a:rPr sz="17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prompt</a:t>
            </a:r>
            <a:r>
              <a:rPr sz="17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tuning</a:t>
            </a:r>
            <a:r>
              <a:rPr sz="17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working</a:t>
            </a:r>
            <a:r>
              <a:rPr sz="17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spc="-10" dirty="0">
                <a:latin typeface="等线" panose="02010600030101010101" charset="-122"/>
                <a:cs typeface="等线" panose="02010600030101010101" charset="-122"/>
              </a:rPr>
              <a:t>better.</a:t>
            </a:r>
            <a:endParaRPr sz="1700" dirty="0">
              <a:latin typeface="等线" panose="02010600030101010101" charset="-122"/>
              <a:cs typeface="等线" panose="02010600030101010101" charset="-122"/>
            </a:endParaRPr>
          </a:p>
          <a:p>
            <a:pPr marL="698500" marR="5080" lvl="1" indent="-228600">
              <a:lnSpc>
                <a:spcPct val="140000"/>
              </a:lnSpc>
              <a:spcBef>
                <a:spcPts val="50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lang="en-US" sz="1700" spc="-10" dirty="0">
                <a:latin typeface="等线" panose="02010600030101010101" charset="-122"/>
                <a:cs typeface="等线" panose="02010600030101010101" charset="-122"/>
              </a:rPr>
              <a:t>This is probably because the span-corruption objective with which T5 was originally trained isn’t amenable to prompting.</a:t>
            </a:r>
            <a:endParaRPr sz="1700" dirty="0">
              <a:latin typeface="等线" panose="02010600030101010101" charset="-122"/>
              <a:cs typeface="等线" panose="02010600030101010101" charset="-122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</a:pPr>
            <a:endParaRPr sz="1250" dirty="0"/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000" dirty="0"/>
              <a:t>Freeze</a:t>
            </a:r>
            <a:r>
              <a:rPr sz="2000" spc="-30" dirty="0"/>
              <a:t> </a:t>
            </a:r>
            <a:r>
              <a:rPr sz="2000" dirty="0"/>
              <a:t>the</a:t>
            </a:r>
            <a:r>
              <a:rPr sz="2000" spc="-20" dirty="0"/>
              <a:t> </a:t>
            </a:r>
            <a:r>
              <a:rPr sz="2000" dirty="0"/>
              <a:t>weights</a:t>
            </a:r>
            <a:r>
              <a:rPr sz="2000" spc="-15" dirty="0"/>
              <a:t> </a:t>
            </a:r>
            <a:r>
              <a:rPr sz="2000" dirty="0"/>
              <a:t>of</a:t>
            </a:r>
            <a:r>
              <a:rPr sz="2000" spc="-20" dirty="0"/>
              <a:t> </a:t>
            </a:r>
            <a:r>
              <a:rPr sz="2000" dirty="0"/>
              <a:t>T5.</a:t>
            </a:r>
            <a:r>
              <a:rPr sz="2000" spc="-15" dirty="0"/>
              <a:t> </a:t>
            </a:r>
            <a:r>
              <a:rPr sz="2000" dirty="0"/>
              <a:t>Set</a:t>
            </a:r>
            <a:r>
              <a:rPr sz="2000" spc="-20" dirty="0"/>
              <a:t> </a:t>
            </a:r>
            <a:r>
              <a:rPr sz="2000" dirty="0"/>
              <a:t>the</a:t>
            </a:r>
            <a:r>
              <a:rPr sz="2000" spc="-20" dirty="0"/>
              <a:t> </a:t>
            </a:r>
            <a:r>
              <a:rPr sz="2000" dirty="0"/>
              <a:t>first</a:t>
            </a:r>
            <a:r>
              <a:rPr sz="2000" spc="-20" dirty="0"/>
              <a:t> </a:t>
            </a:r>
            <a:r>
              <a:rPr sz="2000" dirty="0"/>
              <a:t>k</a:t>
            </a:r>
            <a:r>
              <a:rPr sz="2000" spc="-15" dirty="0"/>
              <a:t> </a:t>
            </a:r>
            <a:r>
              <a:rPr sz="2000" dirty="0"/>
              <a:t>input</a:t>
            </a:r>
            <a:r>
              <a:rPr sz="2000" spc="-20" dirty="0"/>
              <a:t> </a:t>
            </a:r>
            <a:r>
              <a:rPr sz="2000" dirty="0"/>
              <a:t>embeddings</a:t>
            </a:r>
            <a:r>
              <a:rPr sz="2000" spc="-20" dirty="0"/>
              <a:t> </a:t>
            </a:r>
            <a:r>
              <a:rPr sz="2000" dirty="0"/>
              <a:t>to</a:t>
            </a:r>
            <a:r>
              <a:rPr sz="2000" spc="-15" dirty="0"/>
              <a:t> </a:t>
            </a:r>
            <a:r>
              <a:rPr sz="2000" dirty="0"/>
              <a:t>be</a:t>
            </a:r>
            <a:r>
              <a:rPr sz="2000" spc="-20" dirty="0"/>
              <a:t> </a:t>
            </a:r>
            <a:r>
              <a:rPr sz="2000" spc="-10" dirty="0"/>
              <a:t>learnable.</a:t>
            </a:r>
            <a:endParaRPr sz="2000" dirty="0"/>
          </a:p>
          <a:p>
            <a:pPr marL="698500" lvl="1" indent="-228600">
              <a:lnSpc>
                <a:spcPct val="100000"/>
              </a:lnSpc>
              <a:spcBef>
                <a:spcPts val="138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k</a:t>
            </a:r>
            <a:r>
              <a:rPr sz="17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17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17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hyperparameter</a:t>
            </a:r>
            <a:r>
              <a:rPr sz="17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up</a:t>
            </a:r>
            <a:r>
              <a:rPr sz="17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7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7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choice</a:t>
            </a:r>
            <a:r>
              <a:rPr sz="17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17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7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spc="-10" dirty="0">
                <a:latin typeface="等线" panose="02010600030101010101" charset="-122"/>
                <a:cs typeface="等线" panose="02010600030101010101" charset="-122"/>
              </a:rPr>
              <a:t>implementer.</a:t>
            </a:r>
            <a:endParaRPr sz="1700" dirty="0">
              <a:latin typeface="等线" panose="02010600030101010101" charset="-122"/>
              <a:cs typeface="等线" panose="02010600030101010101" charset="-122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</a:pPr>
            <a:endParaRPr sz="1250" dirty="0"/>
          </a:p>
          <a:p>
            <a:pPr marL="527050" indent="-51435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000" dirty="0"/>
              <a:t>Initialize</a:t>
            </a:r>
            <a:r>
              <a:rPr sz="2000" spc="-45" dirty="0"/>
              <a:t> </a:t>
            </a:r>
            <a:r>
              <a:rPr sz="2000" dirty="0"/>
              <a:t>the</a:t>
            </a:r>
            <a:r>
              <a:rPr sz="2000" spc="-35" dirty="0"/>
              <a:t> </a:t>
            </a:r>
            <a:r>
              <a:rPr sz="2000" dirty="0"/>
              <a:t>k</a:t>
            </a:r>
            <a:r>
              <a:rPr sz="2000" spc="-30" dirty="0"/>
              <a:t> </a:t>
            </a:r>
            <a:r>
              <a:rPr sz="2000" dirty="0"/>
              <a:t>learnable</a:t>
            </a:r>
            <a:r>
              <a:rPr sz="2000" spc="-35" dirty="0"/>
              <a:t> </a:t>
            </a:r>
            <a:r>
              <a:rPr sz="2000" dirty="0"/>
              <a:t>embeddings.</a:t>
            </a:r>
            <a:r>
              <a:rPr sz="2000" spc="-25" dirty="0"/>
              <a:t> </a:t>
            </a:r>
            <a:r>
              <a:rPr sz="2000" dirty="0"/>
              <a:t>Some</a:t>
            </a:r>
            <a:r>
              <a:rPr sz="2000" spc="-35" dirty="0"/>
              <a:t> </a:t>
            </a:r>
            <a:r>
              <a:rPr sz="2000" dirty="0"/>
              <a:t>options</a:t>
            </a:r>
            <a:r>
              <a:rPr sz="2000" spc="-25" dirty="0"/>
              <a:t> </a:t>
            </a:r>
            <a:r>
              <a:rPr sz="2000" spc="-10" dirty="0"/>
              <a:t>include:</a:t>
            </a:r>
            <a:endParaRPr sz="2000" dirty="0"/>
          </a:p>
          <a:p>
            <a:pPr marL="698500" lvl="1" indent="-228600">
              <a:lnSpc>
                <a:spcPct val="100000"/>
              </a:lnSpc>
              <a:spcBef>
                <a:spcPts val="138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Random</a:t>
            </a:r>
            <a:r>
              <a:rPr sz="17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spc="-10" dirty="0">
                <a:latin typeface="等线" panose="02010600030101010101" charset="-122"/>
                <a:cs typeface="等线" panose="02010600030101010101" charset="-122"/>
              </a:rPr>
              <a:t>initialization</a:t>
            </a:r>
            <a:endParaRPr sz="1700" dirty="0">
              <a:latin typeface="等线" panose="02010600030101010101" charset="-122"/>
              <a:cs typeface="等线" panose="02010600030101010101" charset="-122"/>
            </a:endParaRPr>
          </a:p>
          <a:p>
            <a:pPr marL="698500" lvl="1" indent="-228600">
              <a:lnSpc>
                <a:spcPct val="100000"/>
              </a:lnSpc>
              <a:spcBef>
                <a:spcPts val="1315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Initialize</a:t>
            </a:r>
            <a:r>
              <a:rPr sz="17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17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values</a:t>
            </a:r>
            <a:r>
              <a:rPr sz="17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drawn</a:t>
            </a:r>
            <a:r>
              <a:rPr sz="17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from</a:t>
            </a:r>
            <a:r>
              <a:rPr sz="17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17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vocabulary</a:t>
            </a:r>
            <a:r>
              <a:rPr sz="17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dirty="0">
                <a:latin typeface="等线" panose="02010600030101010101" charset="-122"/>
                <a:cs typeface="等线" panose="02010600030101010101" charset="-122"/>
              </a:rPr>
              <a:t>embedding</a:t>
            </a:r>
            <a:r>
              <a:rPr sz="17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1700" spc="-10" dirty="0">
                <a:latin typeface="等线" panose="02010600030101010101" charset="-122"/>
                <a:cs typeface="等线" panose="02010600030101010101" charset="-122"/>
              </a:rPr>
              <a:t>matrix</a:t>
            </a:r>
            <a:endParaRPr sz="1700" dirty="0">
              <a:latin typeface="等线" panose="02010600030101010101" charset="-122"/>
              <a:cs typeface="等线" panose="02010600030101010101" charset="-122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 panose="020B0604020202020204"/>
              <a:buChar char="•"/>
            </a:pPr>
            <a:endParaRPr sz="1250" dirty="0"/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000" dirty="0"/>
              <a:t>Train</a:t>
            </a:r>
            <a:r>
              <a:rPr lang="zh-CN" altLang="en-US" sz="2000" spc="-35" dirty="0"/>
              <a:t> </a:t>
            </a:r>
            <a:r>
              <a:rPr lang="en-US" sz="2000" dirty="0"/>
              <a:t>on</a:t>
            </a:r>
            <a:r>
              <a:rPr lang="en-US" sz="2000" spc="-20" dirty="0"/>
              <a:t> </a:t>
            </a:r>
            <a:r>
              <a:rPr sz="2000" dirty="0"/>
              <a:t>your</a:t>
            </a:r>
            <a:r>
              <a:rPr sz="2000" spc="-15" dirty="0"/>
              <a:t> </a:t>
            </a:r>
            <a:r>
              <a:rPr sz="2000" dirty="0"/>
              <a:t>task</a:t>
            </a:r>
            <a:r>
              <a:rPr sz="2000" spc="-20" dirty="0"/>
              <a:t> </a:t>
            </a:r>
            <a:r>
              <a:rPr sz="2000" dirty="0"/>
              <a:t>specific</a:t>
            </a:r>
            <a:r>
              <a:rPr sz="2000" spc="-20" dirty="0"/>
              <a:t> </a:t>
            </a:r>
            <a:r>
              <a:rPr sz="2000" spc="-10" dirty="0"/>
              <a:t>data</a:t>
            </a:r>
            <a:r>
              <a:rPr lang="en-US" sz="2000" spc="-10" dirty="0"/>
              <a:t>.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960485" y="43376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Prompt</a:t>
            </a:r>
            <a:r>
              <a:rPr spc="-40" dirty="0"/>
              <a:t> </a:t>
            </a:r>
            <a:r>
              <a:rPr spc="-10" dirty="0"/>
              <a:t>Tuning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14815" y="1338611"/>
            <a:ext cx="8164358" cy="4081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0" y="0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Prompt</a:t>
            </a:r>
            <a:r>
              <a:rPr spc="-280" dirty="0"/>
              <a:t> </a:t>
            </a:r>
            <a:r>
              <a:rPr spc="-25" dirty="0"/>
              <a:t>Tuning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94389" y="2028952"/>
            <a:ext cx="4144360" cy="29067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762416" y="3154299"/>
            <a:ext cx="1165320" cy="515620"/>
            <a:chOff x="5721350" y="3728339"/>
            <a:chExt cx="993775" cy="515620"/>
          </a:xfrm>
        </p:grpSpPr>
        <p:sp>
          <p:nvSpPr>
            <p:cNvPr id="6" name="object 5"/>
            <p:cNvSpPr/>
            <p:nvPr/>
          </p:nvSpPr>
          <p:spPr>
            <a:xfrm>
              <a:off x="5727192" y="374294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2" y="484631"/>
                  </a:moveTo>
                  <a:lnTo>
                    <a:pt x="736092" y="364235"/>
                  </a:lnTo>
                  <a:lnTo>
                    <a:pt x="0" y="364235"/>
                  </a:lnTo>
                  <a:lnTo>
                    <a:pt x="0" y="121919"/>
                  </a:lnTo>
                  <a:lnTo>
                    <a:pt x="736092" y="121919"/>
                  </a:lnTo>
                  <a:lnTo>
                    <a:pt x="736092" y="0"/>
                  </a:lnTo>
                  <a:lnTo>
                    <a:pt x="978408" y="242315"/>
                  </a:lnTo>
                  <a:lnTo>
                    <a:pt x="736092" y="484631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/>
          </p:txBody>
        </p:sp>
        <p:sp>
          <p:nvSpPr>
            <p:cNvPr id="7" name="object 6"/>
            <p:cNvSpPr/>
            <p:nvPr/>
          </p:nvSpPr>
          <p:spPr>
            <a:xfrm>
              <a:off x="5721350" y="3728339"/>
              <a:ext cx="993775" cy="515620"/>
            </a:xfrm>
            <a:custGeom>
              <a:avLst/>
              <a:gdLst/>
              <a:ahLst/>
              <a:cxnLst/>
              <a:rect l="l" t="t" r="r" b="b"/>
              <a:pathLst>
                <a:path w="993775" h="515620">
                  <a:moveTo>
                    <a:pt x="736091" y="136486"/>
                  </a:moveTo>
                  <a:lnTo>
                    <a:pt x="736091" y="0"/>
                  </a:lnTo>
                  <a:lnTo>
                    <a:pt x="751420" y="15328"/>
                  </a:lnTo>
                  <a:lnTo>
                    <a:pt x="748791" y="15328"/>
                  </a:lnTo>
                  <a:lnTo>
                    <a:pt x="737946" y="19824"/>
                  </a:lnTo>
                  <a:lnTo>
                    <a:pt x="748791" y="30670"/>
                  </a:lnTo>
                  <a:lnTo>
                    <a:pt x="748791" y="130136"/>
                  </a:lnTo>
                  <a:lnTo>
                    <a:pt x="742441" y="130136"/>
                  </a:lnTo>
                  <a:lnTo>
                    <a:pt x="736091" y="136486"/>
                  </a:lnTo>
                  <a:close/>
                </a:path>
                <a:path w="993775" h="515620">
                  <a:moveTo>
                    <a:pt x="748791" y="30670"/>
                  </a:moveTo>
                  <a:lnTo>
                    <a:pt x="737946" y="19824"/>
                  </a:lnTo>
                  <a:lnTo>
                    <a:pt x="748791" y="15328"/>
                  </a:lnTo>
                  <a:lnTo>
                    <a:pt x="748791" y="30670"/>
                  </a:lnTo>
                  <a:close/>
                </a:path>
                <a:path w="993775" h="515620">
                  <a:moveTo>
                    <a:pt x="975772" y="257651"/>
                  </a:moveTo>
                  <a:lnTo>
                    <a:pt x="748791" y="30670"/>
                  </a:lnTo>
                  <a:lnTo>
                    <a:pt x="748791" y="15328"/>
                  </a:lnTo>
                  <a:lnTo>
                    <a:pt x="751420" y="15328"/>
                  </a:lnTo>
                  <a:lnTo>
                    <a:pt x="989253" y="253161"/>
                  </a:lnTo>
                  <a:lnTo>
                    <a:pt x="980262" y="253161"/>
                  </a:lnTo>
                  <a:lnTo>
                    <a:pt x="975772" y="257651"/>
                  </a:lnTo>
                  <a:close/>
                </a:path>
                <a:path w="993775" h="515620">
                  <a:moveTo>
                    <a:pt x="736091" y="385152"/>
                  </a:moveTo>
                  <a:lnTo>
                    <a:pt x="0" y="385152"/>
                  </a:lnTo>
                  <a:lnTo>
                    <a:pt x="0" y="130136"/>
                  </a:lnTo>
                  <a:lnTo>
                    <a:pt x="736091" y="130136"/>
                  </a:lnTo>
                  <a:lnTo>
                    <a:pt x="736091" y="136486"/>
                  </a:lnTo>
                  <a:lnTo>
                    <a:pt x="12700" y="136486"/>
                  </a:lnTo>
                  <a:lnTo>
                    <a:pt x="6350" y="142836"/>
                  </a:lnTo>
                  <a:lnTo>
                    <a:pt x="12700" y="142836"/>
                  </a:lnTo>
                  <a:lnTo>
                    <a:pt x="12700" y="372452"/>
                  </a:lnTo>
                  <a:lnTo>
                    <a:pt x="6350" y="372452"/>
                  </a:lnTo>
                  <a:lnTo>
                    <a:pt x="12700" y="378802"/>
                  </a:lnTo>
                  <a:lnTo>
                    <a:pt x="736091" y="378802"/>
                  </a:lnTo>
                  <a:lnTo>
                    <a:pt x="736091" y="385152"/>
                  </a:lnTo>
                  <a:close/>
                </a:path>
                <a:path w="993775" h="515620">
                  <a:moveTo>
                    <a:pt x="748791" y="142836"/>
                  </a:moveTo>
                  <a:lnTo>
                    <a:pt x="12700" y="142836"/>
                  </a:lnTo>
                  <a:lnTo>
                    <a:pt x="12700" y="136486"/>
                  </a:lnTo>
                  <a:lnTo>
                    <a:pt x="736091" y="136486"/>
                  </a:lnTo>
                  <a:lnTo>
                    <a:pt x="742441" y="130136"/>
                  </a:lnTo>
                  <a:lnTo>
                    <a:pt x="748791" y="130136"/>
                  </a:lnTo>
                  <a:lnTo>
                    <a:pt x="748791" y="142836"/>
                  </a:lnTo>
                  <a:close/>
                </a:path>
                <a:path w="993775" h="515620">
                  <a:moveTo>
                    <a:pt x="12700" y="142836"/>
                  </a:moveTo>
                  <a:lnTo>
                    <a:pt x="6350" y="142836"/>
                  </a:lnTo>
                  <a:lnTo>
                    <a:pt x="12700" y="136486"/>
                  </a:lnTo>
                  <a:lnTo>
                    <a:pt x="12700" y="142836"/>
                  </a:lnTo>
                  <a:close/>
                </a:path>
                <a:path w="993775" h="515620">
                  <a:moveTo>
                    <a:pt x="980262" y="262140"/>
                  </a:moveTo>
                  <a:lnTo>
                    <a:pt x="975779" y="257644"/>
                  </a:lnTo>
                  <a:lnTo>
                    <a:pt x="980262" y="253161"/>
                  </a:lnTo>
                  <a:lnTo>
                    <a:pt x="980262" y="262140"/>
                  </a:lnTo>
                  <a:close/>
                </a:path>
                <a:path w="993775" h="515620">
                  <a:moveTo>
                    <a:pt x="989241" y="262140"/>
                  </a:moveTo>
                  <a:lnTo>
                    <a:pt x="980262" y="262140"/>
                  </a:lnTo>
                  <a:lnTo>
                    <a:pt x="980262" y="253161"/>
                  </a:lnTo>
                  <a:lnTo>
                    <a:pt x="989253" y="253161"/>
                  </a:lnTo>
                  <a:lnTo>
                    <a:pt x="993730" y="257651"/>
                  </a:lnTo>
                  <a:lnTo>
                    <a:pt x="989241" y="262140"/>
                  </a:lnTo>
                  <a:close/>
                </a:path>
                <a:path w="993775" h="515620">
                  <a:moveTo>
                    <a:pt x="751420" y="499960"/>
                  </a:moveTo>
                  <a:lnTo>
                    <a:pt x="748791" y="499960"/>
                  </a:lnTo>
                  <a:lnTo>
                    <a:pt x="748791" y="484632"/>
                  </a:lnTo>
                  <a:lnTo>
                    <a:pt x="975772" y="257651"/>
                  </a:lnTo>
                  <a:lnTo>
                    <a:pt x="980262" y="262140"/>
                  </a:lnTo>
                  <a:lnTo>
                    <a:pt x="989241" y="262140"/>
                  </a:lnTo>
                  <a:lnTo>
                    <a:pt x="751420" y="499960"/>
                  </a:lnTo>
                  <a:close/>
                </a:path>
                <a:path w="993775" h="515620">
                  <a:moveTo>
                    <a:pt x="12700" y="378802"/>
                  </a:moveTo>
                  <a:lnTo>
                    <a:pt x="6350" y="372452"/>
                  </a:lnTo>
                  <a:lnTo>
                    <a:pt x="12700" y="372452"/>
                  </a:lnTo>
                  <a:lnTo>
                    <a:pt x="12700" y="378802"/>
                  </a:lnTo>
                  <a:close/>
                </a:path>
                <a:path w="993775" h="515620">
                  <a:moveTo>
                    <a:pt x="748791" y="385152"/>
                  </a:moveTo>
                  <a:lnTo>
                    <a:pt x="742441" y="385152"/>
                  </a:lnTo>
                  <a:lnTo>
                    <a:pt x="736091" y="378802"/>
                  </a:lnTo>
                  <a:lnTo>
                    <a:pt x="12700" y="378802"/>
                  </a:lnTo>
                  <a:lnTo>
                    <a:pt x="12700" y="372452"/>
                  </a:lnTo>
                  <a:lnTo>
                    <a:pt x="748791" y="372452"/>
                  </a:lnTo>
                  <a:lnTo>
                    <a:pt x="748791" y="385152"/>
                  </a:lnTo>
                  <a:close/>
                </a:path>
                <a:path w="993775" h="515620">
                  <a:moveTo>
                    <a:pt x="736091" y="515289"/>
                  </a:moveTo>
                  <a:lnTo>
                    <a:pt x="736091" y="378802"/>
                  </a:lnTo>
                  <a:lnTo>
                    <a:pt x="742441" y="385152"/>
                  </a:lnTo>
                  <a:lnTo>
                    <a:pt x="748791" y="385152"/>
                  </a:lnTo>
                  <a:lnTo>
                    <a:pt x="748791" y="484632"/>
                  </a:lnTo>
                  <a:lnTo>
                    <a:pt x="737946" y="495477"/>
                  </a:lnTo>
                  <a:lnTo>
                    <a:pt x="748791" y="499960"/>
                  </a:lnTo>
                  <a:lnTo>
                    <a:pt x="751420" y="499960"/>
                  </a:lnTo>
                  <a:lnTo>
                    <a:pt x="736091" y="515289"/>
                  </a:lnTo>
                  <a:close/>
                </a:path>
                <a:path w="993775" h="515620">
                  <a:moveTo>
                    <a:pt x="748791" y="499960"/>
                  </a:moveTo>
                  <a:lnTo>
                    <a:pt x="737946" y="495477"/>
                  </a:lnTo>
                  <a:lnTo>
                    <a:pt x="748791" y="484632"/>
                  </a:lnTo>
                  <a:lnTo>
                    <a:pt x="748791" y="499960"/>
                  </a:lnTo>
                  <a:close/>
                </a:path>
              </a:pathLst>
            </a:custGeom>
            <a:solidFill>
              <a:srgbClr val="162C51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/>
          </p:txBody>
        </p:sp>
      </p:grpSp>
      <p:pic>
        <p:nvPicPr>
          <p:cNvPr id="5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788" y="2021332"/>
            <a:ext cx="4144360" cy="28992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7731" y="4438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Efficiency</a:t>
            </a:r>
            <a:r>
              <a:rPr spc="-4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Prompt</a:t>
            </a:r>
            <a:r>
              <a:rPr spc="-30" dirty="0"/>
              <a:t> </a:t>
            </a:r>
            <a:r>
              <a:rPr spc="-10" dirty="0"/>
              <a:t>Tuning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22742" y="1030220"/>
            <a:ext cx="6873483" cy="5213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7732" y="81350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Prefix</a:t>
            </a:r>
            <a:r>
              <a:rPr spc="-30" dirty="0"/>
              <a:t> </a:t>
            </a:r>
            <a:r>
              <a:rPr spc="-10" dirty="0"/>
              <a:t>Tuning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26281" y="1246803"/>
            <a:ext cx="5782370" cy="4476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985811" y="72565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Efficiency</a:t>
            </a:r>
            <a:r>
              <a:rPr spc="-4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Prefix</a:t>
            </a:r>
            <a:r>
              <a:rPr spc="-30" dirty="0"/>
              <a:t> </a:t>
            </a:r>
            <a:r>
              <a:rPr spc="-10" dirty="0"/>
              <a:t>Tuning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09651" y="1150536"/>
            <a:ext cx="10494379" cy="4937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1010553" y="114958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P-Tuning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58071" y="1499400"/>
            <a:ext cx="11080620" cy="38491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7731" y="80062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Efficiency</a:t>
            </a:r>
            <a:r>
              <a:rPr spc="-3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P-Tuning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3002" y="1465840"/>
            <a:ext cx="11261888" cy="4290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0" y="71299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Advantages</a:t>
            </a:r>
            <a:r>
              <a:rPr spc="-180" dirty="0"/>
              <a:t> </a:t>
            </a:r>
            <a:r>
              <a:rPr dirty="0"/>
              <a:t>of</a:t>
            </a:r>
            <a:r>
              <a:rPr spc="-160" dirty="0"/>
              <a:t> </a:t>
            </a:r>
            <a:r>
              <a:rPr spc="-20" dirty="0"/>
              <a:t>Prefix/Prompt</a:t>
            </a:r>
            <a:r>
              <a:rPr spc="-165" dirty="0"/>
              <a:t> </a:t>
            </a:r>
            <a:r>
              <a:rPr spc="-10" dirty="0"/>
              <a:t>Tuning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87379" y="1280466"/>
            <a:ext cx="10243820" cy="4269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kern="0"/>
            </a:defPPr>
          </a:lstStyle>
          <a:p>
            <a:pPr marL="241300" marR="1240155" indent="-228600">
              <a:lnSpc>
                <a:spcPct val="15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learned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embeddings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tend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relatively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small,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just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few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megabytes</a:t>
            </a:r>
            <a:r>
              <a:rPr sz="26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or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20" dirty="0">
                <a:latin typeface="等线" panose="02010600030101010101" charset="-122"/>
                <a:cs typeface="等线" panose="02010600030101010101" charset="-122"/>
              </a:rPr>
              <a:t>less.</a:t>
            </a:r>
            <a:endParaRPr sz="2600" dirty="0">
              <a:latin typeface="等线" panose="02010600030101010101" charset="-122"/>
              <a:cs typeface="等线" panose="02010600030101010101" charset="-122"/>
            </a:endParaRPr>
          </a:p>
          <a:p>
            <a:pPr marL="698500" lvl="1" indent="-228600">
              <a:lnSpc>
                <a:spcPct val="100000"/>
              </a:lnSpc>
              <a:spcBef>
                <a:spcPts val="1915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It</a:t>
            </a:r>
            <a:r>
              <a:rPr sz="22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2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cheap</a:t>
            </a:r>
            <a:r>
              <a:rPr sz="22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2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keep</a:t>
            </a:r>
            <a:r>
              <a:rPr sz="22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around</a:t>
            </a:r>
            <a:r>
              <a:rPr sz="22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one</a:t>
            </a:r>
            <a:r>
              <a:rPr sz="22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set</a:t>
            </a:r>
            <a:r>
              <a:rPr sz="22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2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embeddings</a:t>
            </a:r>
            <a:r>
              <a:rPr sz="22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per</a:t>
            </a:r>
            <a:r>
              <a:rPr sz="22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spc="-10" dirty="0">
                <a:latin typeface="等线" panose="02010600030101010101" charset="-122"/>
                <a:cs typeface="等线" panose="02010600030101010101" charset="-122"/>
              </a:rPr>
              <a:t>task.</a:t>
            </a:r>
            <a:endParaRPr sz="22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marR="5080" indent="-228600">
              <a:lnSpc>
                <a:spcPct val="150000"/>
              </a:lnSpc>
              <a:spcBef>
                <a:spcPts val="90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600" spc="-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10" dirty="0">
                <a:latin typeface="等线" panose="02010600030101010101" charset="-122"/>
                <a:cs typeface="等线" panose="02010600030101010101" charset="-122"/>
              </a:rPr>
              <a:t>pre-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trained</a:t>
            </a:r>
            <a:r>
              <a:rPr sz="26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LLM</a:t>
            </a:r>
            <a:r>
              <a:rPr sz="2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can</a:t>
            </a:r>
            <a:r>
              <a:rPr sz="2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2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loaded</a:t>
            </a:r>
            <a:r>
              <a:rPr sz="26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into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memory</a:t>
            </a:r>
            <a:r>
              <a:rPr sz="2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(such</a:t>
            </a:r>
            <a:r>
              <a:rPr sz="2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as</a:t>
            </a:r>
            <a:r>
              <a:rPr sz="2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on</a:t>
            </a:r>
            <a:r>
              <a:rPr sz="26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6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10" dirty="0">
                <a:latin typeface="等线" panose="02010600030101010101" charset="-122"/>
                <a:cs typeface="等线" panose="02010600030101010101" charset="-122"/>
              </a:rPr>
              <a:t>server),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at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inference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time,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appropriate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10" dirty="0">
                <a:latin typeface="等线" panose="02010600030101010101" charset="-122"/>
                <a:cs typeface="等线" panose="02010600030101010101" charset="-122"/>
              </a:rPr>
              <a:t>task-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specific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embeddings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can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passed</a:t>
            </a:r>
            <a:r>
              <a:rPr sz="26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in.</a:t>
            </a:r>
            <a:endParaRPr sz="2600" dirty="0">
              <a:latin typeface="等线" panose="02010600030101010101" charset="-122"/>
              <a:cs typeface="等线" panose="02010600030101010101" charset="-122"/>
            </a:endParaRPr>
          </a:p>
          <a:p>
            <a:pPr marL="698500" lvl="1" indent="-228600">
              <a:lnSpc>
                <a:spcPct val="100000"/>
              </a:lnSpc>
              <a:spcBef>
                <a:spcPts val="1915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Example</a:t>
            </a:r>
            <a:r>
              <a:rPr sz="22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use</a:t>
            </a:r>
            <a:r>
              <a:rPr sz="22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case:</a:t>
            </a:r>
            <a:r>
              <a:rPr sz="22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dirty="0">
                <a:latin typeface="等线" panose="02010600030101010101" charset="-122"/>
                <a:cs typeface="等线" panose="02010600030101010101" charset="-122"/>
              </a:rPr>
              <a:t>User</a:t>
            </a:r>
            <a:r>
              <a:rPr sz="22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200" spc="-10" dirty="0">
                <a:latin typeface="等线" panose="02010600030101010101" charset="-122"/>
                <a:cs typeface="等线" panose="02010600030101010101" charset="-122"/>
              </a:rPr>
              <a:t>customization</a:t>
            </a:r>
            <a:endParaRPr sz="22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0" y="11046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Pitfalls</a:t>
            </a:r>
            <a:r>
              <a:rPr spc="-185" dirty="0"/>
              <a:t> </a:t>
            </a:r>
            <a:r>
              <a:rPr dirty="0"/>
              <a:t>of</a:t>
            </a:r>
            <a:r>
              <a:rPr spc="-175" dirty="0"/>
              <a:t> </a:t>
            </a:r>
            <a:r>
              <a:rPr dirty="0"/>
              <a:t>Prefix</a:t>
            </a:r>
            <a:r>
              <a:rPr spc="-170" dirty="0"/>
              <a:t> </a:t>
            </a:r>
            <a:r>
              <a:rPr dirty="0"/>
              <a:t>and</a:t>
            </a:r>
            <a:r>
              <a:rPr spc="-175" dirty="0"/>
              <a:t> </a:t>
            </a:r>
            <a:r>
              <a:rPr dirty="0"/>
              <a:t>Prompt</a:t>
            </a:r>
            <a:r>
              <a:rPr spc="-170" dirty="0"/>
              <a:t> </a:t>
            </a:r>
            <a:r>
              <a:rPr spc="-10" dirty="0"/>
              <a:t>Tuning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795463" y="1214878"/>
            <a:ext cx="9957435" cy="3883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41300" marR="16510" indent="-228600">
              <a:lnSpc>
                <a:spcPct val="15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practice,</a:t>
            </a:r>
            <a:r>
              <a:rPr sz="2800" spc="-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these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methods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tend</a:t>
            </a:r>
            <a:r>
              <a:rPr sz="2800" spc="-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converge</a:t>
            </a:r>
            <a:r>
              <a:rPr sz="2800" spc="-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significantly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slower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than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full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parameter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fine-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tuning.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 panose="020B0604020202020204"/>
              <a:buChar char="•"/>
            </a:pPr>
            <a:endParaRPr sz="175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Unclear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what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best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prefix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length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for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any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particular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task.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 marL="698500" marR="5080" lvl="1" indent="-228600">
              <a:lnSpc>
                <a:spcPct val="150000"/>
              </a:lnSpc>
              <a:spcBef>
                <a:spcPts val="59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lang="en-US" sz="2400" spc="-10" dirty="0">
                <a:latin typeface="等线" panose="02010600030101010101" charset="-122"/>
                <a:cs typeface="等线" panose="02010600030101010101" charset="-122"/>
              </a:rPr>
              <a:t>Every sequence position dedicated to the prefix reduces the number of positions available for your actual task.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 panose="020B0604020202020204"/>
              <a:buChar char="•"/>
            </a:pPr>
            <a:endParaRPr sz="17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Learned</a:t>
            </a:r>
            <a:r>
              <a:rPr sz="28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embeddings</a:t>
            </a:r>
            <a:r>
              <a:rPr sz="28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not</a:t>
            </a:r>
            <a:r>
              <a:rPr sz="2800" spc="-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very</a:t>
            </a:r>
            <a:r>
              <a:rPr sz="28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interpretable.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object 2"/>
          <p:cNvSpPr txBox="1">
            <a:spLocks noGrp="1"/>
          </p:cNvSpPr>
          <p:nvPr/>
        </p:nvSpPr>
        <p:spPr>
          <a:xfrm>
            <a:off x="1" y="16865"/>
            <a:ext cx="1219676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What</a:t>
            </a:r>
            <a:r>
              <a:rPr kumimoji="0" sz="4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 </a:t>
            </a: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is </a:t>
            </a:r>
            <a:r>
              <a:rPr kumimoji="0" sz="4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Fine-tuning</a:t>
            </a:r>
            <a:endParaRPr kumimoji="0" sz="4400" b="0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 Light" panose="02010600030101010101" charset="-122"/>
              <a:ea typeface="+mj-ea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961548" y="956888"/>
            <a:ext cx="10273665" cy="424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Fine-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tuning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process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taking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that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already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trained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on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some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task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then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tweaking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it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perform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similar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task.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It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often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used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when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new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dataset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or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task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requires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have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some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modifications,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or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when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the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not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performing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well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on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specific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task.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marL="12700" marR="192405">
              <a:lnSpc>
                <a:spcPct val="140000"/>
              </a:lnSpc>
              <a:spcBef>
                <a:spcPts val="1000"/>
              </a:spcBef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For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example,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trained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generate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stories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can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fine-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tuned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to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generate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poems.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This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possible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because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has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already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learned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how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generate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casual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language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write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stories,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this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skill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can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also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used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to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generate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poems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if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tweaked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properly.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-1" y="35728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Adapters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61457" y="1193333"/>
            <a:ext cx="5203825" cy="4875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41300" marR="828675" indent="-228600">
              <a:lnSpc>
                <a:spcPct val="14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Adapters</a:t>
            </a:r>
            <a:r>
              <a:rPr sz="24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lang="en-US"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b="1" dirty="0">
                <a:latin typeface="等线" panose="02010600030101010101" charset="-122"/>
                <a:cs typeface="等线" panose="02010600030101010101" charset="-122"/>
              </a:rPr>
              <a:t>new</a:t>
            </a:r>
            <a:r>
              <a:rPr sz="2400" b="1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b="1" dirty="0">
                <a:latin typeface="等线" panose="02010600030101010101" charset="-122"/>
                <a:cs typeface="等线" panose="02010600030101010101" charset="-122"/>
              </a:rPr>
              <a:t>modules</a:t>
            </a:r>
            <a:r>
              <a:rPr sz="2400" b="1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lang="en-US" sz="2400" spc="-10" dirty="0">
                <a:latin typeface="等线" panose="02010600030101010101" charset="-122"/>
                <a:cs typeface="等线" panose="02010600030101010101" charset="-122"/>
              </a:rPr>
              <a:t>that</a:t>
            </a:r>
            <a:r>
              <a:rPr lang="en-US" sz="2400" b="1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are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added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between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layers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pre-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trained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network.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marR="84455" indent="-228600">
              <a:lnSpc>
                <a:spcPct val="14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original</a:t>
            </a:r>
            <a:r>
              <a:rPr sz="2400" spc="-15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400" spc="-15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weights</a:t>
            </a:r>
            <a:r>
              <a:rPr sz="2400" spc="-15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b="1" spc="-10" dirty="0">
                <a:latin typeface="等线" panose="02010600030101010101" charset="-122"/>
                <a:cs typeface="等线" panose="02010600030101010101" charset="-122"/>
              </a:rPr>
              <a:t>fixed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; </a:t>
            </a:r>
            <a:r>
              <a:rPr lang="en-US" sz="2400" dirty="0">
                <a:latin typeface="等线" panose="02010600030101010101" charset="-122"/>
                <a:cs typeface="等线" panose="02010600030101010101" charset="-122"/>
              </a:rPr>
              <a:t>only the </a:t>
            </a:r>
            <a:r>
              <a:rPr lang="en-US" altLang="zh-CN" sz="2400" dirty="0">
                <a:solidFill>
                  <a:srgbClr val="C00000"/>
                </a:solidFill>
                <a:latin typeface="等线" panose="02010600030101010101" charset="-122"/>
                <a:cs typeface="等线" panose="02010600030101010101" charset="-122"/>
              </a:rPr>
              <a:t>weights </a:t>
            </a:r>
            <a:r>
              <a:rPr lang="en-US" altLang="zh-CN" sz="24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solidFill>
                  <a:srgbClr val="006FC0"/>
                </a:solidFill>
                <a:latin typeface="等线" panose="02010600030101010101" charset="-122"/>
                <a:cs typeface="等线" panose="02010600030101010101" charset="-122"/>
              </a:rPr>
              <a:t>adapter</a:t>
            </a:r>
            <a:r>
              <a:rPr sz="2400" spc="-15" dirty="0">
                <a:solidFill>
                  <a:srgbClr val="006FC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solidFill>
                  <a:srgbClr val="006FC0"/>
                </a:solidFill>
                <a:latin typeface="等线" panose="02010600030101010101" charset="-122"/>
                <a:cs typeface="等线" panose="02010600030101010101" charset="-122"/>
              </a:rPr>
              <a:t>modules</a:t>
            </a:r>
            <a:r>
              <a:rPr sz="2400" spc="-15" dirty="0">
                <a:solidFill>
                  <a:srgbClr val="006FC0"/>
                </a:solidFill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b="1" spc="-10" dirty="0">
                <a:latin typeface="等线" panose="02010600030101010101" charset="-122"/>
                <a:cs typeface="等线" panose="02010600030101010101" charset="-122"/>
              </a:rPr>
              <a:t>tuned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.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marR="5080" indent="-228600">
              <a:lnSpc>
                <a:spcPct val="14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adapters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initialized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such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that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output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of the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adapter-inserted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module</a:t>
            </a:r>
            <a:r>
              <a:rPr sz="24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resembles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original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model.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35216" y="1567691"/>
            <a:ext cx="5799807" cy="3676107"/>
            <a:chOff x="5958899" y="2106003"/>
            <a:chExt cx="5799807" cy="3676107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586259" y="2106003"/>
              <a:ext cx="2172447" cy="3636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899" y="2142251"/>
              <a:ext cx="2151529" cy="36398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410805" y="3046082"/>
              <a:ext cx="2179320" cy="1604010"/>
            </a:xfrm>
            <a:custGeom>
              <a:avLst/>
              <a:gdLst/>
              <a:ahLst/>
              <a:cxnLst/>
              <a:rect l="l" t="t" r="r" b="b"/>
              <a:pathLst>
                <a:path w="2179320" h="1604010">
                  <a:moveTo>
                    <a:pt x="2176983" y="544461"/>
                  </a:moveTo>
                  <a:lnTo>
                    <a:pt x="2157336" y="515480"/>
                  </a:lnTo>
                  <a:lnTo>
                    <a:pt x="2022881" y="425729"/>
                  </a:lnTo>
                  <a:lnTo>
                    <a:pt x="1977478" y="395414"/>
                  </a:lnTo>
                  <a:lnTo>
                    <a:pt x="1961476" y="390601"/>
                  </a:lnTo>
                  <a:lnTo>
                    <a:pt x="1957260" y="390944"/>
                  </a:lnTo>
                  <a:lnTo>
                    <a:pt x="1922627" y="460019"/>
                  </a:lnTo>
                  <a:lnTo>
                    <a:pt x="16014" y="0"/>
                  </a:lnTo>
                  <a:lnTo>
                    <a:pt x="2616" y="55549"/>
                  </a:lnTo>
                  <a:lnTo>
                    <a:pt x="1909521" y="515632"/>
                  </a:lnTo>
                  <a:lnTo>
                    <a:pt x="1898294" y="563295"/>
                  </a:lnTo>
                  <a:lnTo>
                    <a:pt x="1897634" y="567448"/>
                  </a:lnTo>
                  <a:lnTo>
                    <a:pt x="1897672" y="572249"/>
                  </a:lnTo>
                  <a:lnTo>
                    <a:pt x="1898167" y="575843"/>
                  </a:lnTo>
                  <a:lnTo>
                    <a:pt x="1925218" y="598411"/>
                  </a:lnTo>
                  <a:lnTo>
                    <a:pt x="1929422" y="598220"/>
                  </a:lnTo>
                  <a:lnTo>
                    <a:pt x="2116175" y="576402"/>
                  </a:lnTo>
                  <a:lnTo>
                    <a:pt x="2151735" y="572249"/>
                  </a:lnTo>
                  <a:lnTo>
                    <a:pt x="2155748" y="571474"/>
                  </a:lnTo>
                  <a:lnTo>
                    <a:pt x="2159622" y="570153"/>
                  </a:lnTo>
                  <a:lnTo>
                    <a:pt x="2163254" y="568274"/>
                  </a:lnTo>
                  <a:lnTo>
                    <a:pt x="2164169" y="567626"/>
                  </a:lnTo>
                  <a:lnTo>
                    <a:pt x="2166594" y="565912"/>
                  </a:lnTo>
                  <a:lnTo>
                    <a:pt x="2176602" y="548538"/>
                  </a:lnTo>
                  <a:lnTo>
                    <a:pt x="2176983" y="544461"/>
                  </a:lnTo>
                  <a:close/>
                </a:path>
                <a:path w="2179320" h="1604010">
                  <a:moveTo>
                    <a:pt x="2178748" y="839825"/>
                  </a:moveTo>
                  <a:lnTo>
                    <a:pt x="2168106" y="816889"/>
                  </a:lnTo>
                  <a:lnTo>
                    <a:pt x="2166188" y="815378"/>
                  </a:lnTo>
                  <a:lnTo>
                    <a:pt x="1927047" y="805776"/>
                  </a:lnTo>
                  <a:lnTo>
                    <a:pt x="1922843" y="805992"/>
                  </a:lnTo>
                  <a:lnTo>
                    <a:pt x="1897888" y="835190"/>
                  </a:lnTo>
                  <a:lnTo>
                    <a:pt x="1898319" y="839381"/>
                  </a:lnTo>
                  <a:lnTo>
                    <a:pt x="1899361" y="843457"/>
                  </a:lnTo>
                  <a:lnTo>
                    <a:pt x="1914982" y="889889"/>
                  </a:lnTo>
                  <a:lnTo>
                    <a:pt x="0" y="1549869"/>
                  </a:lnTo>
                  <a:lnTo>
                    <a:pt x="18618" y="1603908"/>
                  </a:lnTo>
                  <a:lnTo>
                    <a:pt x="1933219" y="944054"/>
                  </a:lnTo>
                  <a:lnTo>
                    <a:pt x="1948726" y="990079"/>
                  </a:lnTo>
                  <a:lnTo>
                    <a:pt x="1974126" y="1009484"/>
                  </a:lnTo>
                  <a:lnTo>
                    <a:pt x="1978355" y="1009421"/>
                  </a:lnTo>
                  <a:lnTo>
                    <a:pt x="2032266" y="971842"/>
                  </a:lnTo>
                  <a:lnTo>
                    <a:pt x="2160346" y="867613"/>
                  </a:lnTo>
                  <a:lnTo>
                    <a:pt x="2178342" y="843902"/>
                  </a:lnTo>
                  <a:lnTo>
                    <a:pt x="2178748" y="83982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/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-1" y="23730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Adapters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42505" y="1042578"/>
            <a:ext cx="7381034" cy="4720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0" y="32444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Advantages</a:t>
            </a:r>
            <a:r>
              <a:rPr spc="-140" dirty="0"/>
              <a:t> </a:t>
            </a:r>
            <a:r>
              <a:rPr dirty="0"/>
              <a:t>of</a:t>
            </a:r>
            <a:r>
              <a:rPr spc="-100" dirty="0"/>
              <a:t> </a:t>
            </a:r>
            <a:r>
              <a:rPr spc="-70" dirty="0"/>
              <a:t>Adapter-</a:t>
            </a:r>
            <a:r>
              <a:rPr dirty="0"/>
              <a:t>Based</a:t>
            </a:r>
            <a:r>
              <a:rPr spc="-100" dirty="0"/>
              <a:t> </a:t>
            </a:r>
            <a:r>
              <a:rPr spc="-10" dirty="0"/>
              <a:t>Methods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97731" y="1450398"/>
            <a:ext cx="9826625" cy="36898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kern="0"/>
            </a:defPPr>
          </a:lstStyle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Have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been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shown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quite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effective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multi-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task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settings.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 marL="698500" marR="934085" lvl="1" indent="-228600">
              <a:lnSpc>
                <a:spcPct val="154000"/>
              </a:lnSpc>
              <a:spcBef>
                <a:spcPts val="475"/>
              </a:spcBef>
              <a:buFont typeface="Arial" panose="020B0604020202020204"/>
              <a:buChar char="•"/>
              <a:tabLst>
                <a:tab pos="698500" algn="l"/>
                <a:tab pos="2755265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There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methods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for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training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task-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specific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adapters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then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combining</a:t>
            </a:r>
            <a:r>
              <a:rPr sz="24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lang="en-US" sz="2400" spc="-25" dirty="0">
                <a:latin typeface="等线" panose="02010600030101010101" charset="-122"/>
                <a:cs typeface="等线" panose="02010600030101010101" charset="-122"/>
              </a:rPr>
              <a:t>m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leverage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cross-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task</a:t>
            </a:r>
            <a:r>
              <a:rPr sz="24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knowledge.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Font typeface="Arial" panose="020B0604020202020204"/>
              <a:buChar char="•"/>
            </a:pPr>
            <a:endParaRPr sz="16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indent="-228600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Tend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28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faster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tune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than</a:t>
            </a:r>
            <a:r>
              <a:rPr sz="28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full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fine</a:t>
            </a:r>
            <a:r>
              <a:rPr lang="en-US" sz="2800" spc="-10" dirty="0">
                <a:latin typeface="等线" panose="02010600030101010101" charset="-122"/>
                <a:cs typeface="等线" panose="02010600030101010101" charset="-122"/>
              </a:rPr>
              <a:t>-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tuning.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marR="5080" indent="-228600">
              <a:lnSpc>
                <a:spcPct val="15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lang="en-US" sz="2800" spc="-10" dirty="0">
                <a:latin typeface="等线" panose="02010600030101010101" charset="-122"/>
                <a:cs typeface="等线" panose="02010600030101010101" charset="-122"/>
              </a:rPr>
              <a:t>Possibly more robust to adversarial perturbations of the tuning data compared to full model fine-tuning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0" y="26873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Pitfalls</a:t>
            </a:r>
            <a:r>
              <a:rPr spc="-210" dirty="0"/>
              <a:t> </a:t>
            </a:r>
            <a:r>
              <a:rPr dirty="0"/>
              <a:t>or</a:t>
            </a:r>
            <a:r>
              <a:rPr spc="-204" dirty="0"/>
              <a:t> </a:t>
            </a:r>
            <a:r>
              <a:rPr dirty="0"/>
              <a:t>Adapter</a:t>
            </a:r>
            <a:r>
              <a:rPr spc="-204" dirty="0"/>
              <a:t> </a:t>
            </a:r>
            <a:r>
              <a:rPr spc="-10" dirty="0"/>
              <a:t>Methods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/>
        </p:nvSpPr>
        <p:spPr>
          <a:xfrm>
            <a:off x="897731" y="1255597"/>
            <a:ext cx="10197465" cy="4485640"/>
          </a:xfrm>
          <a:prstGeom prst="rect">
            <a:avLst/>
          </a:prstGeom>
        </p:spPr>
        <p:txBody>
          <a:bodyPr vert="horz" wrap="square" lIns="0" tIns="201294" rIns="0" bIns="0" rtlCol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等线" panose="02010600030101010101" charset="-122"/>
                <a:ea typeface="+mn-ea"/>
                <a:cs typeface="等线" panose="02010600030101010101" charset="-122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/>
              <a:t>Adding</a:t>
            </a:r>
            <a:r>
              <a:rPr spc="-75" dirty="0"/>
              <a:t> </a:t>
            </a:r>
            <a:r>
              <a:rPr dirty="0"/>
              <a:t>in</a:t>
            </a:r>
            <a:r>
              <a:rPr spc="-80" dirty="0"/>
              <a:t> </a:t>
            </a:r>
            <a:r>
              <a:rPr dirty="0"/>
              <a:t>new</a:t>
            </a:r>
            <a:r>
              <a:rPr spc="-75" dirty="0"/>
              <a:t> </a:t>
            </a:r>
            <a:r>
              <a:rPr dirty="0"/>
              <a:t>layers</a:t>
            </a:r>
            <a:r>
              <a:rPr spc="-75" dirty="0"/>
              <a:t> </a:t>
            </a:r>
            <a:r>
              <a:rPr dirty="0"/>
              <a:t>means</a:t>
            </a:r>
            <a:r>
              <a:rPr spc="-75" dirty="0"/>
              <a:t> </a:t>
            </a:r>
            <a:r>
              <a:rPr dirty="0"/>
              <a:t>making</a:t>
            </a:r>
            <a:r>
              <a:rPr spc="-75" dirty="0"/>
              <a:t> </a:t>
            </a:r>
            <a:r>
              <a:rPr dirty="0"/>
              <a:t>inference</a:t>
            </a:r>
            <a:r>
              <a:rPr spc="-75" dirty="0"/>
              <a:t> </a:t>
            </a:r>
            <a:r>
              <a:rPr spc="-10" dirty="0"/>
              <a:t>slower.</a:t>
            </a:r>
            <a:endParaRPr spc="-10" dirty="0"/>
          </a:p>
          <a:p>
            <a:pPr marL="241300" marR="5080" indent="-228600">
              <a:lnSpc>
                <a:spcPct val="15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dirty="0"/>
              <a:t>It</a:t>
            </a:r>
            <a:r>
              <a:rPr spc="-60" dirty="0"/>
              <a:t> </a:t>
            </a:r>
            <a:r>
              <a:rPr dirty="0"/>
              <a:t>also</a:t>
            </a:r>
            <a:r>
              <a:rPr spc="-60" dirty="0"/>
              <a:t> </a:t>
            </a:r>
            <a:r>
              <a:rPr dirty="0"/>
              <a:t>makes</a:t>
            </a:r>
            <a:r>
              <a:rPr spc="-5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model</a:t>
            </a:r>
            <a:r>
              <a:rPr spc="-60" dirty="0"/>
              <a:t> </a:t>
            </a:r>
            <a:r>
              <a:rPr dirty="0"/>
              <a:t>bigger</a:t>
            </a:r>
            <a:r>
              <a:rPr spc="-55" dirty="0"/>
              <a:t> </a:t>
            </a:r>
            <a:r>
              <a:rPr dirty="0"/>
              <a:t>(possibly</a:t>
            </a:r>
            <a:r>
              <a:rPr spc="-60" dirty="0"/>
              <a:t> </a:t>
            </a:r>
            <a:r>
              <a:rPr dirty="0"/>
              <a:t>harder</a:t>
            </a:r>
            <a:r>
              <a:rPr spc="-55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fit</a:t>
            </a:r>
            <a:r>
              <a:rPr spc="-60" dirty="0"/>
              <a:t> </a:t>
            </a:r>
            <a:r>
              <a:rPr dirty="0"/>
              <a:t>on</a:t>
            </a:r>
            <a:r>
              <a:rPr spc="-55" dirty="0"/>
              <a:t> </a:t>
            </a:r>
            <a:r>
              <a:rPr spc="-10" dirty="0"/>
              <a:t>available </a:t>
            </a:r>
            <a:r>
              <a:rPr dirty="0"/>
              <a:t>Accelerators,</a:t>
            </a:r>
            <a:r>
              <a:rPr spc="-100" dirty="0"/>
              <a:t> </a:t>
            </a:r>
            <a:r>
              <a:rPr dirty="0"/>
              <a:t>like</a:t>
            </a:r>
            <a:r>
              <a:rPr spc="-95" dirty="0"/>
              <a:t> </a:t>
            </a:r>
            <a:r>
              <a:rPr dirty="0"/>
              <a:t>GPUs,</a:t>
            </a:r>
            <a:r>
              <a:rPr spc="-95" dirty="0"/>
              <a:t> </a:t>
            </a:r>
            <a:r>
              <a:rPr spc="-10" dirty="0"/>
              <a:t>NPUs).</a:t>
            </a:r>
            <a:endParaRPr spc="-10" dirty="0"/>
          </a:p>
          <a:p>
            <a:pPr marL="241300" marR="586105" indent="-228600">
              <a:lnSpc>
                <a:spcPct val="15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  <a:tab pos="1187450" algn="l"/>
              </a:tabLst>
            </a:pPr>
            <a:r>
              <a:rPr dirty="0"/>
              <a:t>Adapter</a:t>
            </a:r>
            <a:r>
              <a:rPr spc="-75" dirty="0"/>
              <a:t> </a:t>
            </a:r>
            <a:r>
              <a:rPr dirty="0"/>
              <a:t>layers</a:t>
            </a:r>
            <a:r>
              <a:rPr spc="-75" dirty="0"/>
              <a:t> </a:t>
            </a:r>
            <a:r>
              <a:rPr dirty="0"/>
              <a:t>need</a:t>
            </a:r>
            <a:r>
              <a:rPr spc="-70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dirty="0"/>
              <a:t>be</a:t>
            </a:r>
            <a:r>
              <a:rPr spc="-70" dirty="0"/>
              <a:t> </a:t>
            </a:r>
            <a:r>
              <a:rPr dirty="0"/>
              <a:t>processed</a:t>
            </a:r>
            <a:r>
              <a:rPr spc="-75" dirty="0"/>
              <a:t> </a:t>
            </a:r>
            <a:r>
              <a:rPr dirty="0"/>
              <a:t>sequentially</a:t>
            </a:r>
            <a:r>
              <a:rPr spc="-80" dirty="0"/>
              <a:t> </a:t>
            </a:r>
            <a:r>
              <a:rPr dirty="0"/>
              <a:t>at</a:t>
            </a:r>
            <a:r>
              <a:rPr spc="-75" dirty="0"/>
              <a:t> </a:t>
            </a:r>
            <a:r>
              <a:rPr spc="-10" dirty="0"/>
              <a:t>inference time,</a:t>
            </a:r>
            <a:r>
              <a:rPr dirty="0"/>
              <a:t>	which</a:t>
            </a:r>
            <a:r>
              <a:rPr spc="-70" dirty="0"/>
              <a:t> </a:t>
            </a:r>
            <a:r>
              <a:rPr dirty="0"/>
              <a:t>can</a:t>
            </a:r>
            <a:r>
              <a:rPr spc="-65" dirty="0"/>
              <a:t> </a:t>
            </a:r>
            <a:r>
              <a:rPr dirty="0"/>
              <a:t>break</a:t>
            </a:r>
            <a:r>
              <a:rPr spc="-70" dirty="0"/>
              <a:t> </a:t>
            </a:r>
            <a:r>
              <a:rPr dirty="0"/>
              <a:t>model</a:t>
            </a:r>
            <a:r>
              <a:rPr spc="-70" dirty="0"/>
              <a:t> </a:t>
            </a:r>
            <a:r>
              <a:rPr spc="-10" dirty="0"/>
              <a:t>parallelism.</a:t>
            </a:r>
            <a:endParaRPr spc="-1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1057116" y="1861185"/>
            <a:ext cx="10082530" cy="31356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b="0" dirty="0">
                <a:latin typeface="Calibri" panose="020F0502020204030204"/>
                <a:cs typeface="Calibri" panose="020F0502020204030204"/>
              </a:rPr>
              <a:t>What</a:t>
            </a:r>
            <a:r>
              <a:rPr sz="6000" b="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if</a:t>
            </a:r>
            <a:r>
              <a:rPr sz="6000" b="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we</a:t>
            </a:r>
            <a:r>
              <a:rPr sz="6000" b="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pick</a:t>
            </a:r>
            <a:r>
              <a:rPr sz="6000" b="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a</a:t>
            </a:r>
            <a:r>
              <a:rPr sz="6000" b="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small</a:t>
            </a:r>
            <a:r>
              <a:rPr sz="6000" b="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subset</a:t>
            </a:r>
            <a:r>
              <a:rPr sz="6000" b="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spc="-25" dirty="0">
                <a:latin typeface="Calibri" panose="020F0502020204030204"/>
                <a:cs typeface="Calibri" panose="020F0502020204030204"/>
              </a:rPr>
              <a:t>of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the</a:t>
            </a:r>
            <a:r>
              <a:rPr sz="6000" b="0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spc="-55" dirty="0">
                <a:latin typeface="Calibri" panose="020F0502020204030204"/>
                <a:cs typeface="Calibri" panose="020F0502020204030204"/>
              </a:rPr>
              <a:t>parameters</a:t>
            </a:r>
            <a:r>
              <a:rPr sz="6000" b="0" spc="-17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of</a:t>
            </a:r>
            <a:r>
              <a:rPr sz="6000" b="0" spc="-14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the</a:t>
            </a:r>
            <a:r>
              <a:rPr sz="6000" b="0" spc="-140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spc="-10" dirty="0">
                <a:latin typeface="Calibri" panose="020F0502020204030204"/>
                <a:cs typeface="Calibri" panose="020F0502020204030204"/>
              </a:rPr>
              <a:t>neural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6000" b="0" spc="-220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and</a:t>
            </a:r>
            <a:r>
              <a:rPr sz="6000" b="0" spc="-210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just</a:t>
            </a:r>
            <a:r>
              <a:rPr sz="6000" b="0" spc="-210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tune</a:t>
            </a:r>
            <a:r>
              <a:rPr sz="6000" b="0" spc="-210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spc="-10" dirty="0">
                <a:latin typeface="Calibri" panose="020F0502020204030204"/>
                <a:cs typeface="Calibri" panose="020F0502020204030204"/>
              </a:rPr>
              <a:t>those?</a:t>
            </a:r>
            <a:endParaRPr sz="6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400" b="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Methods:</a:t>
            </a:r>
            <a:r>
              <a:rPr sz="2400" b="0" spc="-125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spc="-1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layer</a:t>
            </a:r>
            <a:r>
              <a:rPr sz="2400" b="0" spc="-114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freezing,</a:t>
            </a:r>
            <a:r>
              <a:rPr sz="2400" b="0" spc="-11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BitFit,</a:t>
            </a:r>
            <a:r>
              <a:rPr sz="2400" b="0" spc="-11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diff</a:t>
            </a:r>
            <a:r>
              <a:rPr sz="2400" b="0" spc="-114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spc="-1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pruning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-1" y="14611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Layer</a:t>
            </a:r>
            <a:r>
              <a:rPr spc="-260" dirty="0"/>
              <a:t> </a:t>
            </a:r>
            <a:r>
              <a:rPr spc="-10" dirty="0"/>
              <a:t>Freezing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97732" y="1218443"/>
            <a:ext cx="10189210" cy="335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41300" marR="5080" indent="-228600">
              <a:lnSpc>
                <a:spcPct val="15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Research</a:t>
            </a:r>
            <a:r>
              <a:rPr sz="28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has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shown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that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earlier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layers</a:t>
            </a:r>
            <a:r>
              <a:rPr sz="28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Transformer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tend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5" dirty="0">
                <a:latin typeface="等线" panose="02010600030101010101" charset="-122"/>
                <a:cs typeface="等线" panose="02010600030101010101" charset="-122"/>
              </a:rPr>
              <a:t>to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capture</a:t>
            </a:r>
            <a:r>
              <a:rPr sz="28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linguistic</a:t>
            </a:r>
            <a:r>
              <a:rPr sz="28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phenomena</a:t>
            </a:r>
            <a:r>
              <a:rPr sz="2800" spc="-9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8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basic</a:t>
            </a:r>
            <a:r>
              <a:rPr sz="28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language</a:t>
            </a:r>
            <a:r>
              <a:rPr sz="2800" spc="-9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understand;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later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layers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where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task-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specific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learning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happens.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marR="139065" indent="-228600">
              <a:lnSpc>
                <a:spcPct val="15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This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means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we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should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able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learn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new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tasks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by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freezing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5" dirty="0">
                <a:latin typeface="等线" panose="02010600030101010101" charset="-122"/>
                <a:cs typeface="等线" panose="02010600030101010101" charset="-122"/>
              </a:rPr>
              <a:t>the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earlier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layers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just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tuning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later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ones.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922504" y="3257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BitFit:</a:t>
            </a:r>
            <a:r>
              <a:rPr spc="-130" dirty="0"/>
              <a:t> </a:t>
            </a:r>
            <a:r>
              <a:rPr spc="-40" dirty="0"/>
              <a:t>Bias-</a:t>
            </a:r>
            <a:r>
              <a:rPr dirty="0"/>
              <a:t>terms</a:t>
            </a:r>
            <a:r>
              <a:rPr spc="-135" dirty="0"/>
              <a:t> </a:t>
            </a:r>
            <a:r>
              <a:rPr spc="-35" dirty="0"/>
              <a:t>Fine-</a:t>
            </a:r>
            <a:r>
              <a:rPr spc="-10" dirty="0"/>
              <a:t>tuning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736258" y="1296644"/>
            <a:ext cx="9066432" cy="3950507"/>
            <a:chOff x="730693" y="1867427"/>
            <a:chExt cx="9066432" cy="3950507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30693" y="1867427"/>
              <a:ext cx="9066432" cy="39505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4980" y="3297935"/>
              <a:ext cx="2822447" cy="140665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0" y="24181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Intuition</a:t>
            </a:r>
            <a:r>
              <a:rPr spc="-220" dirty="0"/>
              <a:t> </a:t>
            </a:r>
            <a:r>
              <a:rPr dirty="0"/>
              <a:t>for</a:t>
            </a:r>
            <a:r>
              <a:rPr spc="-220" dirty="0"/>
              <a:t> </a:t>
            </a:r>
            <a:r>
              <a:rPr spc="-10" dirty="0"/>
              <a:t>DiffPruning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59631" y="1239698"/>
            <a:ext cx="9497695" cy="4934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79400" marR="62230" indent="-228600">
              <a:lnSpc>
                <a:spcPct val="14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79400" algn="l"/>
              </a:tabLst>
            </a:pPr>
            <a:r>
              <a:rPr sz="2800" dirty="0">
                <a:latin typeface="等线" panose="02010600030101010101" charset="-122"/>
              </a:rPr>
              <a:t>In prior methods we discussed, the choice of what parameters to freeze and what parameters to tune was done manually</a:t>
            </a:r>
            <a:r>
              <a:rPr sz="2600" spc="-10" dirty="0">
                <a:latin typeface="等线" panose="02010600030101010101" charset="-122"/>
                <a:cs typeface="等线" panose="02010600030101010101" charset="-122"/>
              </a:rPr>
              <a:t>.</a:t>
            </a:r>
            <a:endParaRPr sz="2600" dirty="0">
              <a:latin typeface="等线" panose="02010600030101010101" charset="-122"/>
              <a:cs typeface="等线" panose="02010600030101010101" charset="-122"/>
            </a:endParaRPr>
          </a:p>
          <a:p>
            <a:pPr marL="279400" indent="-228600">
              <a:lnSpc>
                <a:spcPct val="100000"/>
              </a:lnSpc>
              <a:spcBef>
                <a:spcPts val="2245"/>
              </a:spcBef>
              <a:buFont typeface="Arial" panose="020B0604020202020204"/>
              <a:buChar char="•"/>
              <a:tabLst>
                <a:tab pos="279400" algn="l"/>
              </a:tabLst>
            </a:pPr>
            <a:r>
              <a:rPr sz="2800" dirty="0">
                <a:latin typeface="等线" panose="02010600030101010101" charset="-122"/>
              </a:rPr>
              <a:t>Why not learn this instead?</a:t>
            </a:r>
            <a:endParaRPr sz="2800" dirty="0">
              <a:latin typeface="等线" panose="02010600030101010101" charset="-122"/>
            </a:endParaRPr>
          </a:p>
          <a:p>
            <a:pPr marL="279400" indent="-228600">
              <a:lnSpc>
                <a:spcPct val="100000"/>
              </a:lnSpc>
              <a:spcBef>
                <a:spcPts val="2245"/>
              </a:spcBef>
              <a:buFont typeface="Arial" panose="020B0604020202020204"/>
              <a:buChar char="•"/>
              <a:tabLst>
                <a:tab pos="279400" algn="l"/>
              </a:tabLst>
            </a:pPr>
            <a:r>
              <a:rPr sz="2800" dirty="0">
                <a:latin typeface="等线" panose="02010600030101010101" charset="-122"/>
              </a:rPr>
              <a:t>Main idea</a:t>
            </a:r>
            <a:r>
              <a:rPr sz="2600" spc="-10" dirty="0">
                <a:latin typeface="等线" panose="02010600030101010101" charset="-122"/>
                <a:cs typeface="等线" panose="02010600030101010101" charset="-122"/>
              </a:rPr>
              <a:t>:</a:t>
            </a:r>
            <a:endParaRPr sz="2600" dirty="0">
              <a:latin typeface="等线" panose="02010600030101010101" charset="-122"/>
              <a:cs typeface="等线" panose="02010600030101010101" charset="-122"/>
            </a:endParaRPr>
          </a:p>
          <a:p>
            <a:pPr marL="736600" marR="43180" lvl="1" indent="-228600">
              <a:lnSpc>
                <a:spcPct val="140000"/>
              </a:lnSpc>
              <a:spcBef>
                <a:spcPts val="580"/>
              </a:spcBef>
              <a:buFont typeface="Arial" panose="020B0604020202020204"/>
              <a:buChar char="•"/>
              <a:tabLst>
                <a:tab pos="735965" algn="l"/>
                <a:tab pos="73660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For</a:t>
            </a:r>
            <a:r>
              <a:rPr sz="24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each</a:t>
            </a:r>
            <a:r>
              <a:rPr sz="24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parameter,</a:t>
            </a:r>
            <a:r>
              <a:rPr sz="24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finetune</a:t>
            </a:r>
            <a:r>
              <a:rPr sz="24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4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learnable</a:t>
            </a:r>
            <a:r>
              <a:rPr sz="24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“delta”</a:t>
            </a:r>
            <a:r>
              <a:rPr sz="24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which</a:t>
            </a:r>
            <a:r>
              <a:rPr sz="24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gets</a:t>
            </a:r>
            <a:r>
              <a:rPr sz="24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added</a:t>
            </a:r>
            <a:r>
              <a:rPr sz="24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the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original</a:t>
            </a:r>
            <a:r>
              <a:rPr sz="2400" spc="-9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parameter</a:t>
            </a:r>
            <a:r>
              <a:rPr sz="2400" spc="-9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value</a:t>
            </a:r>
            <a:r>
              <a:rPr sz="2200" spc="-10" dirty="0">
                <a:latin typeface="等线" panose="02010600030101010101" charset="-122"/>
                <a:cs typeface="等线" panose="02010600030101010101" charset="-122"/>
              </a:rPr>
              <a:t>.</a:t>
            </a:r>
            <a:endParaRPr sz="2200" dirty="0">
              <a:latin typeface="等线" panose="02010600030101010101" charset="-122"/>
              <a:cs typeface="等线" panose="02010600030101010101" charset="-122"/>
            </a:endParaRPr>
          </a:p>
          <a:p>
            <a:pPr marL="736600" lvl="1" indent="-228600">
              <a:lnSpc>
                <a:spcPct val="100000"/>
              </a:lnSpc>
              <a:spcBef>
                <a:spcPts val="1555"/>
              </a:spcBef>
              <a:buFont typeface="Arial" panose="020B0604020202020204"/>
              <a:buChar char="•"/>
              <a:tabLst>
                <a:tab pos="735965" algn="l"/>
                <a:tab pos="73660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Use</a:t>
            </a:r>
            <a:r>
              <a:rPr sz="24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an</a:t>
            </a:r>
            <a:r>
              <a:rPr sz="24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L</a:t>
            </a:r>
            <a:r>
              <a:rPr sz="2400" spc="-15" baseline="-18000" dirty="0">
                <a:latin typeface="等线" panose="02010600030101010101" charset="-122"/>
                <a:cs typeface="等线" panose="02010600030101010101" charset="-122"/>
              </a:rPr>
              <a:t>0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-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norm</a:t>
            </a:r>
            <a:r>
              <a:rPr sz="24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penalty</a:t>
            </a:r>
            <a:r>
              <a:rPr sz="24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encourage</a:t>
            </a:r>
            <a:r>
              <a:rPr sz="24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sparsity</a:t>
            </a:r>
            <a:r>
              <a:rPr sz="24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24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4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deltas</a:t>
            </a:r>
            <a:r>
              <a:rPr sz="2200" spc="-10" dirty="0">
                <a:latin typeface="等线" panose="02010600030101010101" charset="-122"/>
                <a:cs typeface="等线" panose="02010600030101010101" charset="-122"/>
              </a:rPr>
              <a:t>.</a:t>
            </a:r>
            <a:endParaRPr sz="22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1272064" y="1861185"/>
            <a:ext cx="9652635" cy="31356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38100" marR="30480">
              <a:lnSpc>
                <a:spcPts val="6480"/>
              </a:lnSpc>
              <a:spcBef>
                <a:spcPts val="915"/>
              </a:spcBef>
            </a:pPr>
            <a:r>
              <a:rPr sz="6000" b="0" dirty="0">
                <a:latin typeface="Calibri" panose="020F0502020204030204"/>
                <a:cs typeface="Calibri" panose="020F0502020204030204"/>
              </a:rPr>
              <a:t>What</a:t>
            </a:r>
            <a:r>
              <a:rPr sz="6000" b="0" spc="-17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if</a:t>
            </a:r>
            <a:r>
              <a:rPr sz="6000" b="0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we</a:t>
            </a:r>
            <a:r>
              <a:rPr sz="6000" b="0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spc="-95" dirty="0">
                <a:latin typeface="Calibri" panose="020F0502020204030204"/>
                <a:cs typeface="Calibri" panose="020F0502020204030204"/>
              </a:rPr>
              <a:t>re-</a:t>
            </a:r>
            <a:r>
              <a:rPr sz="6000" b="0" spc="-50" dirty="0">
                <a:latin typeface="Calibri" panose="020F0502020204030204"/>
                <a:cs typeface="Calibri" panose="020F0502020204030204"/>
              </a:rPr>
              <a:t>parameterize</a:t>
            </a:r>
            <a:r>
              <a:rPr sz="6000" b="0" spc="-18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spc="-25" dirty="0">
                <a:latin typeface="Calibri" panose="020F0502020204030204"/>
                <a:cs typeface="Calibri" panose="020F0502020204030204"/>
              </a:rPr>
              <a:t>the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model</a:t>
            </a:r>
            <a:r>
              <a:rPr sz="6000" b="0" spc="-229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into</a:t>
            </a:r>
            <a:r>
              <a:rPr sz="6000" b="0" spc="-22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something</a:t>
            </a:r>
            <a:r>
              <a:rPr sz="6000" b="0" spc="-229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that</a:t>
            </a:r>
            <a:r>
              <a:rPr sz="6000" b="0" spc="-22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spc="-25" dirty="0">
                <a:latin typeface="Calibri" panose="020F0502020204030204"/>
                <a:cs typeface="Calibri" panose="020F0502020204030204"/>
              </a:rPr>
              <a:t>is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more</a:t>
            </a:r>
            <a:r>
              <a:rPr sz="6000" b="0" spc="-165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spc="-10" dirty="0">
                <a:latin typeface="Calibri" panose="020F0502020204030204"/>
                <a:cs typeface="Calibri" panose="020F0502020204030204"/>
              </a:rPr>
              <a:t>efficient</a:t>
            </a:r>
            <a:r>
              <a:rPr sz="6000" b="0" spc="-254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dirty="0">
                <a:latin typeface="Calibri" panose="020F0502020204030204"/>
                <a:cs typeface="Calibri" panose="020F0502020204030204"/>
              </a:rPr>
              <a:t>to</a:t>
            </a:r>
            <a:r>
              <a:rPr sz="6000" b="0" spc="-250" dirty="0">
                <a:latin typeface="Calibri" panose="020F0502020204030204"/>
                <a:cs typeface="Calibri" panose="020F0502020204030204"/>
              </a:rPr>
              <a:t> </a:t>
            </a:r>
            <a:r>
              <a:rPr sz="6000" b="0" spc="-10" dirty="0">
                <a:latin typeface="Calibri" panose="020F0502020204030204"/>
                <a:cs typeface="Calibri" panose="020F0502020204030204"/>
              </a:rPr>
              <a:t>train?</a:t>
            </a:r>
            <a:endParaRPr sz="6000">
              <a:latin typeface="Calibri" panose="020F0502020204030204"/>
              <a:cs typeface="Calibri" panose="020F0502020204030204"/>
            </a:endParaRPr>
          </a:p>
          <a:p>
            <a:pPr marL="38100">
              <a:lnSpc>
                <a:spcPct val="100000"/>
              </a:lnSpc>
              <a:spcBef>
                <a:spcPts val="1355"/>
              </a:spcBef>
            </a:pPr>
            <a:r>
              <a:rPr sz="2400" b="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Methods:</a:t>
            </a:r>
            <a:r>
              <a:rPr sz="2400" b="0" spc="-75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LoRa,</a:t>
            </a:r>
            <a:r>
              <a:rPr sz="2400" b="0" spc="-75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spc="-1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(IA)</a:t>
            </a:r>
            <a:r>
              <a:rPr sz="2325" b="0" spc="-15" baseline="2200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325" baseline="2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7732" y="9930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Intuition</a:t>
            </a:r>
            <a:r>
              <a:rPr spc="-165" dirty="0"/>
              <a:t> </a:t>
            </a:r>
            <a:r>
              <a:rPr dirty="0"/>
              <a:t>for</a:t>
            </a:r>
            <a:r>
              <a:rPr spc="-165" dirty="0"/>
              <a:t> </a:t>
            </a:r>
            <a:r>
              <a:rPr spc="-55" dirty="0"/>
              <a:t>Re-</a:t>
            </a:r>
            <a:r>
              <a:rPr spc="-30" dirty="0"/>
              <a:t>Parameterizing</a:t>
            </a:r>
            <a:r>
              <a:rPr spc="-190" dirty="0"/>
              <a:t> </a:t>
            </a:r>
            <a:r>
              <a:rPr dirty="0"/>
              <a:t>the</a:t>
            </a:r>
            <a:r>
              <a:rPr spc="-16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97732" y="1214525"/>
            <a:ext cx="9952990" cy="249618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>
            <a:defPPr>
              <a:defRPr kern="0"/>
            </a:defPPr>
          </a:lstStyle>
          <a:p>
            <a:pPr marL="241300" marR="316865" indent="-228600">
              <a:lnSpc>
                <a:spcPts val="3020"/>
              </a:lnSpc>
              <a:spcBef>
                <a:spcPts val="4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Finetuning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has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low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intrinsic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dimension,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that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is,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minimum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number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parameters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needed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modified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reach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satisfactory</a:t>
            </a:r>
            <a:r>
              <a:rPr sz="2800" spc="-9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performance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not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very</a:t>
            </a:r>
            <a:r>
              <a:rPr sz="2800" spc="-9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large.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marR="5080" indent="-228600">
              <a:lnSpc>
                <a:spcPts val="3020"/>
              </a:lnSpc>
              <a:spcBef>
                <a:spcPts val="100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This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means,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we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can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re-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parameterize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subset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original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800" spc="-10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parameters</a:t>
            </a:r>
            <a:r>
              <a:rPr sz="2800" spc="-9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with</a:t>
            </a:r>
            <a:r>
              <a:rPr sz="28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5" dirty="0">
                <a:latin typeface="等线" panose="02010600030101010101" charset="-122"/>
                <a:cs typeface="等线" panose="02010600030101010101" charset="-122"/>
              </a:rPr>
              <a:t>low-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dimensional</a:t>
            </a:r>
            <a:r>
              <a:rPr sz="28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proxy</a:t>
            </a:r>
            <a:r>
              <a:rPr sz="28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parameters,</a:t>
            </a:r>
            <a:r>
              <a:rPr sz="28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5" dirty="0">
                <a:latin typeface="等线" panose="02010600030101010101" charset="-122"/>
                <a:cs typeface="等线" panose="02010600030101010101" charset="-122"/>
              </a:rPr>
              <a:t>and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just</a:t>
            </a:r>
            <a:r>
              <a:rPr sz="28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optimize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proxy.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36897" y="3700042"/>
            <a:ext cx="7130796" cy="2593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object 2"/>
          <p:cNvSpPr txBox="1">
            <a:spLocks noGrp="1"/>
          </p:cNvSpPr>
          <p:nvPr/>
        </p:nvSpPr>
        <p:spPr>
          <a:xfrm>
            <a:off x="-1" y="47568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How</a:t>
            </a:r>
            <a:r>
              <a:rPr kumimoji="0" sz="4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 </a:t>
            </a: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does</a:t>
            </a:r>
            <a:r>
              <a:rPr kumimoji="0" sz="4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 </a:t>
            </a:r>
            <a:r>
              <a:rPr kumimoji="0" sz="4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Fine-</a:t>
            </a: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tuning</a:t>
            </a:r>
            <a:r>
              <a:rPr kumimoji="0" sz="4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 work?</a:t>
            </a:r>
            <a:endParaRPr kumimoji="0" sz="4400" b="0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 Light" panose="02010600030101010101" charset="-122"/>
              <a:ea typeface="+mj-ea"/>
            </a:endParaRPr>
          </a:p>
        </p:txBody>
      </p:sp>
      <p:pic>
        <p:nvPicPr>
          <p:cNvPr id="6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40313" y="1344618"/>
            <a:ext cx="8190582" cy="4518962"/>
          </a:xfrm>
          <a:prstGeom prst="rect">
            <a:avLst/>
          </a:prstGeom>
        </p:spPr>
      </p:pic>
      <p:sp>
        <p:nvSpPr>
          <p:cNvPr id="7" name="object 4"/>
          <p:cNvSpPr txBox="1"/>
          <p:nvPr/>
        </p:nvSpPr>
        <p:spPr>
          <a:xfrm>
            <a:off x="1659732" y="6130347"/>
            <a:ext cx="84067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taking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weights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original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adjusting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them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fit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new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task.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7732" y="94063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LoRA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Low-</a:t>
            </a:r>
            <a:r>
              <a:rPr dirty="0"/>
              <a:t>Rank</a:t>
            </a:r>
            <a:r>
              <a:rPr spc="-5" dirty="0"/>
              <a:t> </a:t>
            </a:r>
            <a:r>
              <a:rPr spc="-10" dirty="0"/>
              <a:t>Adaptation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36273" y="4504028"/>
            <a:ext cx="6597182" cy="15626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504" y="1264705"/>
            <a:ext cx="9955417" cy="2970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object 2"/>
          <p:cNvSpPr txBox="1">
            <a:spLocks noGrp="1"/>
          </p:cNvSpPr>
          <p:nvPr/>
        </p:nvSpPr>
        <p:spPr>
          <a:xfrm>
            <a:off x="0" y="63484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                              </a:t>
            </a:r>
            <a:r>
              <a:rPr kumimoji="0" sz="4400" b="0" i="0" u="none" strike="noStrike" kern="0" cap="none" spc="-2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 panose="02010600030101010101" charset="-122"/>
                <a:ea typeface="+mj-ea"/>
              </a:rPr>
              <a:t>LoRA</a:t>
            </a:r>
            <a:endParaRPr kumimoji="0" sz="4400" b="0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 Light" panose="02010600030101010101" charset="-122"/>
              <a:ea typeface="+mj-ea"/>
            </a:endParaRPr>
          </a:p>
        </p:txBody>
      </p:sp>
      <p:pic>
        <p:nvPicPr>
          <p:cNvPr id="6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55140" y="2406769"/>
            <a:ext cx="3920688" cy="3439541"/>
          </a:xfrm>
          <a:prstGeom prst="rect">
            <a:avLst/>
          </a:prstGeom>
        </p:spPr>
      </p:pic>
      <p:pic>
        <p:nvPicPr>
          <p:cNvPr id="7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1208" y="0"/>
            <a:ext cx="6235555" cy="60752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7731" y="64655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Efficiency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20" dirty="0"/>
              <a:t>LoRA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2717" y="1729346"/>
            <a:ext cx="9268176" cy="4474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975965" y="82689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LoRA</a:t>
            </a:r>
            <a:r>
              <a:rPr spc="-3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Stable</a:t>
            </a:r>
            <a:r>
              <a:rPr spc="-20" dirty="0"/>
              <a:t> </a:t>
            </a:r>
            <a:r>
              <a:rPr spc="-10" dirty="0"/>
              <a:t>Diffusion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5965" y="1780286"/>
            <a:ext cx="10201656" cy="445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-1" y="11727"/>
            <a:ext cx="12196763" cy="661656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38100" marR="30480" algn="ctr">
              <a:lnSpc>
                <a:spcPts val="4750"/>
              </a:lnSpc>
              <a:spcBef>
                <a:spcPts val="705"/>
              </a:spcBef>
              <a:tabLst>
                <a:tab pos="1173480" algn="l"/>
              </a:tabLst>
            </a:pPr>
            <a:r>
              <a:rPr sz="3200" spc="-10" dirty="0"/>
              <a:t>(IA)</a:t>
            </a:r>
            <a:r>
              <a:rPr sz="3200" spc="-15" baseline="21000" dirty="0"/>
              <a:t>3</a:t>
            </a:r>
            <a:r>
              <a:rPr lang="en-US" sz="3200" spc="-15" baseline="21000" dirty="0"/>
              <a:t> </a:t>
            </a:r>
            <a:r>
              <a:rPr sz="3200" dirty="0"/>
              <a:t>-</a:t>
            </a:r>
            <a:r>
              <a:rPr sz="3200" spc="-30" dirty="0"/>
              <a:t> </a:t>
            </a:r>
            <a:r>
              <a:rPr sz="3200" dirty="0"/>
              <a:t>Infused</a:t>
            </a:r>
            <a:r>
              <a:rPr sz="3200" spc="-25" dirty="0"/>
              <a:t> </a:t>
            </a:r>
            <a:r>
              <a:rPr sz="3200" dirty="0"/>
              <a:t>Adapter</a:t>
            </a:r>
            <a:r>
              <a:rPr sz="3200" spc="-30" dirty="0"/>
              <a:t> </a:t>
            </a:r>
            <a:r>
              <a:rPr sz="3200" dirty="0"/>
              <a:t>by</a:t>
            </a:r>
            <a:r>
              <a:rPr sz="3200" spc="-25" dirty="0"/>
              <a:t> </a:t>
            </a:r>
            <a:r>
              <a:rPr sz="3200" dirty="0"/>
              <a:t>Inhibiting</a:t>
            </a:r>
            <a:r>
              <a:rPr sz="3200" spc="-25" dirty="0"/>
              <a:t> </a:t>
            </a:r>
            <a:r>
              <a:rPr lang="en-US" sz="3200" spc="-25" dirty="0"/>
              <a:t>or</a:t>
            </a:r>
            <a:r>
              <a:rPr sz="3200" spc="-25" dirty="0"/>
              <a:t> </a:t>
            </a:r>
            <a:r>
              <a:rPr sz="3200" dirty="0"/>
              <a:t>Amplifying</a:t>
            </a:r>
            <a:r>
              <a:rPr sz="3200" spc="-50" dirty="0"/>
              <a:t> </a:t>
            </a:r>
            <a:r>
              <a:rPr sz="3200" dirty="0"/>
              <a:t>Inner</a:t>
            </a:r>
            <a:r>
              <a:rPr sz="3200" spc="-40" dirty="0"/>
              <a:t> </a:t>
            </a:r>
            <a:r>
              <a:rPr sz="3200" spc="-10" dirty="0"/>
              <a:t>Activations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8729" y="1501974"/>
            <a:ext cx="7470163" cy="4300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40704" y="147359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1" y="-13877"/>
            <a:ext cx="12196762" cy="661656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25400" marR="17780" algn="ctr">
              <a:lnSpc>
                <a:spcPts val="4750"/>
              </a:lnSpc>
              <a:spcBef>
                <a:spcPts val="705"/>
              </a:spcBef>
              <a:tabLst>
                <a:tab pos="1160780" algn="l"/>
              </a:tabLst>
            </a:pPr>
            <a:r>
              <a:rPr sz="3200" spc="-10" dirty="0"/>
              <a:t>(IA)</a:t>
            </a:r>
            <a:r>
              <a:rPr sz="3200" spc="-15" baseline="21000" dirty="0"/>
              <a:t>3</a:t>
            </a:r>
            <a:r>
              <a:rPr lang="en-US" sz="3200" spc="-15" baseline="21000" dirty="0"/>
              <a:t> </a:t>
            </a:r>
            <a:r>
              <a:rPr sz="3200" dirty="0"/>
              <a:t>-</a:t>
            </a:r>
            <a:r>
              <a:rPr sz="3200" spc="-30" dirty="0"/>
              <a:t> </a:t>
            </a:r>
            <a:r>
              <a:rPr sz="3200" dirty="0"/>
              <a:t>Infused</a:t>
            </a:r>
            <a:r>
              <a:rPr sz="3200" spc="-25" dirty="0"/>
              <a:t> </a:t>
            </a:r>
            <a:r>
              <a:rPr sz="3200" dirty="0"/>
              <a:t>Adapter</a:t>
            </a:r>
            <a:r>
              <a:rPr sz="3200" spc="-30" dirty="0"/>
              <a:t> </a:t>
            </a:r>
            <a:r>
              <a:rPr sz="3200" dirty="0"/>
              <a:t>by</a:t>
            </a:r>
            <a:r>
              <a:rPr sz="3200" spc="-25" dirty="0"/>
              <a:t> </a:t>
            </a:r>
            <a:r>
              <a:rPr sz="3200" dirty="0"/>
              <a:t>Inhibiting</a:t>
            </a:r>
            <a:r>
              <a:rPr sz="3200" spc="-25" dirty="0"/>
              <a:t> </a:t>
            </a:r>
            <a:r>
              <a:rPr lang="en-US" sz="3200" spc="-25" dirty="0"/>
              <a:t>or</a:t>
            </a:r>
            <a:r>
              <a:rPr sz="3200" spc="-25" dirty="0"/>
              <a:t> </a:t>
            </a:r>
            <a:r>
              <a:rPr sz="3200" dirty="0"/>
              <a:t>Amplifying</a:t>
            </a:r>
            <a:r>
              <a:rPr sz="3200" spc="-50" dirty="0"/>
              <a:t> </a:t>
            </a:r>
            <a:r>
              <a:rPr sz="3200" dirty="0"/>
              <a:t>Inner</a:t>
            </a:r>
            <a:r>
              <a:rPr sz="3200" spc="-40" dirty="0"/>
              <a:t> </a:t>
            </a:r>
            <a:r>
              <a:rPr sz="3200" spc="-10" dirty="0"/>
              <a:t>Activations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134587" y="1336005"/>
            <a:ext cx="9970135" cy="12255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>
            <a:defPPr>
              <a:defRPr kern="0"/>
            </a:defPPr>
          </a:lstStyle>
          <a:p>
            <a:pPr marL="191770" indent="-179070">
              <a:lnSpc>
                <a:spcPct val="100000"/>
              </a:lnSpc>
              <a:spcBef>
                <a:spcPts val="815"/>
              </a:spcBef>
              <a:buFont typeface="Arial" panose="020B0604020202020204"/>
              <a:buChar char="•"/>
              <a:tabLst>
                <a:tab pos="191770" algn="l"/>
              </a:tabLst>
            </a:pPr>
            <a:r>
              <a:rPr sz="2200" spc="-30" dirty="0">
                <a:latin typeface="Calibri" panose="020F0502020204030204"/>
                <a:cs typeface="Calibri" panose="020F0502020204030204"/>
              </a:rPr>
              <a:t>Intended</a:t>
            </a:r>
            <a:r>
              <a:rPr sz="22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to</a:t>
            </a:r>
            <a:r>
              <a:rPr sz="22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be</a:t>
            </a:r>
            <a:r>
              <a:rPr sz="22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latin typeface="Calibri" panose="020F0502020204030204"/>
                <a:cs typeface="Calibri" panose="020F0502020204030204"/>
              </a:rPr>
              <a:t>an</a:t>
            </a:r>
            <a:r>
              <a:rPr sz="22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2200" spc="-35" dirty="0">
                <a:latin typeface="Calibri" panose="020F0502020204030204"/>
                <a:cs typeface="Calibri" panose="020F0502020204030204"/>
              </a:rPr>
              <a:t>improvement </a:t>
            </a:r>
            <a:r>
              <a:rPr sz="22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over</a:t>
            </a:r>
            <a:r>
              <a:rPr sz="2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20" dirty="0">
                <a:latin typeface="Calibri" panose="020F0502020204030204"/>
                <a:cs typeface="Calibri" panose="020F0502020204030204"/>
              </a:rPr>
              <a:t>LoRA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191770" indent="-179070">
              <a:lnSpc>
                <a:spcPct val="100000"/>
              </a:lnSpc>
              <a:spcBef>
                <a:spcPts val="715"/>
              </a:spcBef>
              <a:buFont typeface="Arial" panose="020B0604020202020204"/>
              <a:buChar char="•"/>
              <a:tabLst>
                <a:tab pos="191770" algn="l"/>
              </a:tabLst>
            </a:pPr>
            <a:r>
              <a:rPr sz="2200" spc="-20" dirty="0">
                <a:latin typeface="Calibri" panose="020F0502020204030204"/>
                <a:cs typeface="Calibri" panose="020F0502020204030204"/>
              </a:rPr>
              <a:t>Three</a:t>
            </a:r>
            <a:r>
              <a:rPr sz="22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goals:</a:t>
            </a:r>
            <a:endParaRPr sz="2200" dirty="0">
              <a:latin typeface="Calibri" panose="020F0502020204030204"/>
              <a:cs typeface="Calibri" panose="020F0502020204030204"/>
            </a:endParaRPr>
          </a:p>
          <a:p>
            <a:pPr marL="712470" lvl="1" indent="-250825">
              <a:lnSpc>
                <a:spcPct val="100000"/>
              </a:lnSpc>
              <a:spcBef>
                <a:spcPts val="460"/>
              </a:spcBef>
              <a:buFont typeface="Arial" panose="020B0604020202020204"/>
              <a:buChar char="•"/>
              <a:tabLst>
                <a:tab pos="711835" algn="l"/>
                <a:tab pos="712470" algn="l"/>
              </a:tabLst>
            </a:pPr>
            <a:r>
              <a:rPr sz="1900" dirty="0">
                <a:latin typeface="Calibri" panose="020F0502020204030204"/>
                <a:cs typeface="Calibri" panose="020F0502020204030204"/>
              </a:rPr>
              <a:t>must</a:t>
            </a:r>
            <a:r>
              <a:rPr sz="19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add</a:t>
            </a:r>
            <a:r>
              <a:rPr sz="19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or</a:t>
            </a:r>
            <a:r>
              <a:rPr sz="19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latin typeface="Calibri" panose="020F0502020204030204"/>
                <a:cs typeface="Calibri" panose="020F0502020204030204"/>
              </a:rPr>
              <a:t>update</a:t>
            </a:r>
            <a:r>
              <a:rPr sz="19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as</a:t>
            </a:r>
            <a:r>
              <a:rPr sz="19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few</a:t>
            </a:r>
            <a:r>
              <a:rPr sz="19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30" dirty="0">
                <a:latin typeface="Calibri" panose="020F0502020204030204"/>
                <a:cs typeface="Calibri" panose="020F0502020204030204"/>
              </a:rPr>
              <a:t>parameters</a:t>
            </a:r>
            <a:r>
              <a:rPr sz="19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as</a:t>
            </a:r>
            <a:r>
              <a:rPr sz="19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possible</a:t>
            </a:r>
            <a:r>
              <a:rPr sz="19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to</a:t>
            </a:r>
            <a:r>
              <a:rPr sz="19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latin typeface="Calibri" panose="020F0502020204030204"/>
                <a:cs typeface="Calibri" panose="020F0502020204030204"/>
              </a:rPr>
              <a:t>avoid</a:t>
            </a:r>
            <a:r>
              <a:rPr sz="19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incurring</a:t>
            </a:r>
            <a:r>
              <a:rPr sz="19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20" dirty="0">
                <a:latin typeface="Calibri" panose="020F0502020204030204"/>
                <a:cs typeface="Calibri" panose="020F0502020204030204"/>
              </a:rPr>
              <a:t>storage</a:t>
            </a:r>
            <a:r>
              <a:rPr sz="19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20" dirty="0">
                <a:latin typeface="Calibri" panose="020F0502020204030204"/>
                <a:cs typeface="Calibri" panose="020F0502020204030204"/>
              </a:rPr>
              <a:t>and</a:t>
            </a:r>
            <a:r>
              <a:rPr sz="19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memory</a:t>
            </a:r>
            <a:r>
              <a:rPr sz="19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latin typeface="Calibri" panose="020F0502020204030204"/>
                <a:cs typeface="Calibri" panose="020F0502020204030204"/>
              </a:rPr>
              <a:t>costs</a:t>
            </a:r>
            <a:endParaRPr sz="19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187" y="2462495"/>
            <a:ext cx="8833485" cy="310705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defPPr>
              <a:defRPr kern="0"/>
            </a:defPPr>
          </a:lstStyle>
          <a:p>
            <a:pPr marL="673100" indent="-186055">
              <a:lnSpc>
                <a:spcPct val="100000"/>
              </a:lnSpc>
              <a:spcBef>
                <a:spcPts val="955"/>
              </a:spcBef>
              <a:buFont typeface="Arial" panose="020B0604020202020204"/>
              <a:buChar char="•"/>
              <a:tabLst>
                <a:tab pos="673100" algn="l"/>
              </a:tabLst>
            </a:pPr>
            <a:r>
              <a:rPr lang="en-US" sz="190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should</a:t>
            </a:r>
            <a:r>
              <a:rPr sz="19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achieve</a:t>
            </a:r>
            <a:r>
              <a:rPr sz="19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latin typeface="Calibri" panose="020F0502020204030204"/>
                <a:cs typeface="Calibri" panose="020F0502020204030204"/>
              </a:rPr>
              <a:t>strong</a:t>
            </a:r>
            <a:r>
              <a:rPr sz="19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latin typeface="Calibri" panose="020F0502020204030204"/>
                <a:cs typeface="Calibri" panose="020F0502020204030204"/>
              </a:rPr>
              <a:t>accuracy</a:t>
            </a:r>
            <a:r>
              <a:rPr sz="19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after</a:t>
            </a:r>
            <a:r>
              <a:rPr sz="19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19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on</a:t>
            </a:r>
            <a:r>
              <a:rPr sz="19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only</a:t>
            </a:r>
            <a:r>
              <a:rPr sz="19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a</a:t>
            </a:r>
            <a:r>
              <a:rPr sz="19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few</a:t>
            </a:r>
            <a:r>
              <a:rPr sz="19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latin typeface="Calibri" panose="020F0502020204030204"/>
                <a:cs typeface="Calibri" panose="020F0502020204030204"/>
              </a:rPr>
              <a:t>examples</a:t>
            </a:r>
            <a:r>
              <a:rPr sz="19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of</a:t>
            </a:r>
            <a:r>
              <a:rPr sz="19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a</a:t>
            </a:r>
            <a:r>
              <a:rPr sz="19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new</a:t>
            </a:r>
            <a:r>
              <a:rPr sz="19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latin typeface="Calibri" panose="020F0502020204030204"/>
                <a:cs typeface="Calibri" panose="020F0502020204030204"/>
              </a:rPr>
              <a:t>tasks</a:t>
            </a:r>
            <a:endParaRPr sz="1900" dirty="0">
              <a:latin typeface="Calibri" panose="020F0502020204030204"/>
              <a:cs typeface="Calibri" panose="020F0502020204030204"/>
            </a:endParaRPr>
          </a:p>
          <a:p>
            <a:pPr marL="673100" indent="-186055">
              <a:lnSpc>
                <a:spcPct val="100000"/>
              </a:lnSpc>
              <a:spcBef>
                <a:spcPts val="855"/>
              </a:spcBef>
              <a:buFont typeface="Arial" panose="020B0604020202020204"/>
              <a:buChar char="•"/>
              <a:tabLst>
                <a:tab pos="673100" algn="l"/>
              </a:tabLst>
            </a:pPr>
            <a:r>
              <a:rPr lang="en-US" sz="190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must</a:t>
            </a:r>
            <a:r>
              <a:rPr sz="19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allow</a:t>
            </a:r>
            <a:r>
              <a:rPr sz="19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Calibri" panose="020F0502020204030204"/>
                <a:cs typeface="Calibri" panose="020F0502020204030204"/>
              </a:rPr>
              <a:t>for</a:t>
            </a:r>
            <a:r>
              <a:rPr sz="19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45" dirty="0">
                <a:latin typeface="Calibri" panose="020F0502020204030204"/>
                <a:cs typeface="Calibri" panose="020F0502020204030204"/>
              </a:rPr>
              <a:t>mixed-</a:t>
            </a:r>
            <a:r>
              <a:rPr sz="1900" dirty="0">
                <a:latin typeface="Calibri" panose="020F0502020204030204"/>
                <a:cs typeface="Calibri" panose="020F0502020204030204"/>
              </a:rPr>
              <a:t>task</a:t>
            </a:r>
            <a:r>
              <a:rPr sz="19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latin typeface="Calibri" panose="020F0502020204030204"/>
                <a:cs typeface="Calibri" panose="020F0502020204030204"/>
              </a:rPr>
              <a:t>batches</a:t>
            </a:r>
            <a:endParaRPr sz="1900" dirty="0">
              <a:latin typeface="Calibri" panose="020F0502020204030204"/>
              <a:cs typeface="Calibri" panose="020F0502020204030204"/>
            </a:endParaRPr>
          </a:p>
          <a:p>
            <a:pPr marL="217170" indent="-179070">
              <a:lnSpc>
                <a:spcPct val="100000"/>
              </a:lnSpc>
              <a:spcBef>
                <a:spcPts val="820"/>
              </a:spcBef>
              <a:buChar char="•"/>
              <a:tabLst>
                <a:tab pos="217170" algn="l"/>
              </a:tabLst>
            </a:pPr>
            <a:r>
              <a:rPr sz="2200" dirty="0">
                <a:latin typeface="Arial" panose="020B0604020202020204"/>
                <a:cs typeface="Arial" panose="020B0604020202020204"/>
              </a:rPr>
              <a:t>Main</a:t>
            </a:r>
            <a:r>
              <a:rPr sz="22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10" dirty="0">
                <a:latin typeface="Arial" panose="020B0604020202020204"/>
                <a:cs typeface="Arial" panose="020B0604020202020204"/>
              </a:rPr>
              <a:t>idea:</a:t>
            </a:r>
            <a:endParaRPr sz="2200" dirty="0">
              <a:latin typeface="Arial" panose="020B0604020202020204"/>
              <a:cs typeface="Arial" panose="020B0604020202020204"/>
            </a:endParaRPr>
          </a:p>
          <a:p>
            <a:pPr marL="673100" marR="116205" lvl="1" indent="-185420">
              <a:lnSpc>
                <a:spcPts val="2130"/>
              </a:lnSpc>
              <a:spcBef>
                <a:spcPts val="655"/>
              </a:spcBef>
              <a:buChar char="•"/>
              <a:tabLst>
                <a:tab pos="673100" algn="l"/>
              </a:tabLst>
            </a:pPr>
            <a:r>
              <a:rPr sz="1900" dirty="0">
                <a:latin typeface="Arial" panose="020B0604020202020204"/>
                <a:cs typeface="Arial" panose="020B0604020202020204"/>
              </a:rPr>
              <a:t>Rescale</a:t>
            </a:r>
            <a:r>
              <a:rPr sz="19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inner</a:t>
            </a:r>
            <a:r>
              <a:rPr sz="19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activations</a:t>
            </a:r>
            <a:r>
              <a:rPr sz="19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with</a:t>
            </a:r>
            <a:r>
              <a:rPr sz="19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900" spc="-25" dirty="0">
                <a:latin typeface="Arial" panose="020B0604020202020204"/>
                <a:cs typeface="Arial" panose="020B0604020202020204"/>
              </a:rPr>
              <a:t>lower-</a:t>
            </a:r>
            <a:r>
              <a:rPr sz="1900" dirty="0">
                <a:latin typeface="Arial" panose="020B0604020202020204"/>
                <a:cs typeface="Arial" panose="020B0604020202020204"/>
              </a:rPr>
              <a:t>dimensional</a:t>
            </a:r>
            <a:r>
              <a:rPr sz="19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learned</a:t>
            </a:r>
            <a:r>
              <a:rPr sz="19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vectors,</a:t>
            </a:r>
            <a:r>
              <a:rPr sz="19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which</a:t>
            </a:r>
            <a:r>
              <a:rPr sz="19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900" spc="-25" dirty="0">
                <a:latin typeface="Arial" panose="020B0604020202020204"/>
                <a:cs typeface="Arial" panose="020B0604020202020204"/>
              </a:rPr>
              <a:t>are </a:t>
            </a:r>
            <a:r>
              <a:rPr sz="1900" dirty="0">
                <a:latin typeface="Arial" panose="020B0604020202020204"/>
                <a:cs typeface="Arial" panose="020B0604020202020204"/>
              </a:rPr>
              <a:t>into</a:t>
            </a:r>
            <a:r>
              <a:rPr sz="19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the</a:t>
            </a:r>
            <a:r>
              <a:rPr sz="19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attention</a:t>
            </a:r>
            <a:r>
              <a:rPr sz="19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and</a:t>
            </a:r>
            <a:r>
              <a:rPr sz="19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feedforward</a:t>
            </a:r>
            <a:r>
              <a:rPr sz="19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900" spc="-10" dirty="0">
                <a:latin typeface="Arial" panose="020B0604020202020204"/>
                <a:cs typeface="Arial" panose="020B0604020202020204"/>
              </a:rPr>
              <a:t>modules</a:t>
            </a:r>
            <a:endParaRPr sz="1900" dirty="0">
              <a:latin typeface="Arial" panose="020B0604020202020204"/>
              <a:cs typeface="Arial" panose="020B0604020202020204"/>
            </a:endParaRPr>
          </a:p>
          <a:p>
            <a:pPr marL="217170" indent="-179070">
              <a:lnSpc>
                <a:spcPct val="100000"/>
              </a:lnSpc>
              <a:spcBef>
                <a:spcPts val="695"/>
              </a:spcBef>
              <a:buChar char="•"/>
              <a:tabLst>
                <a:tab pos="217170" algn="l"/>
              </a:tabLst>
            </a:pPr>
            <a:r>
              <a:rPr sz="2200" dirty="0">
                <a:latin typeface="Arial" panose="020B0604020202020204"/>
                <a:cs typeface="Arial" panose="020B0604020202020204"/>
              </a:rPr>
              <a:t>Main</a:t>
            </a:r>
            <a:r>
              <a:rPr sz="2200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25" dirty="0">
                <a:latin typeface="Arial" panose="020B0604020202020204"/>
                <a:cs typeface="Arial" panose="020B0604020202020204"/>
              </a:rPr>
              <a:t>differences</a:t>
            </a:r>
            <a:r>
              <a:rPr sz="2200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200" dirty="0">
                <a:latin typeface="Arial" panose="020B0604020202020204"/>
                <a:cs typeface="Arial" panose="020B0604020202020204"/>
              </a:rPr>
              <a:t>from</a:t>
            </a:r>
            <a:r>
              <a:rPr sz="2200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2200" spc="-20" dirty="0">
                <a:latin typeface="Arial" panose="020B0604020202020204"/>
                <a:cs typeface="Arial" panose="020B0604020202020204"/>
              </a:rPr>
              <a:t>LoRA:</a:t>
            </a:r>
            <a:endParaRPr sz="2200" dirty="0">
              <a:latin typeface="Arial" panose="020B0604020202020204"/>
              <a:cs typeface="Arial" panose="020B0604020202020204"/>
            </a:endParaRPr>
          </a:p>
          <a:p>
            <a:pPr marL="673100" lvl="1" indent="-186055">
              <a:lnSpc>
                <a:spcPct val="100000"/>
              </a:lnSpc>
              <a:spcBef>
                <a:spcPts val="880"/>
              </a:spcBef>
              <a:buChar char="•"/>
              <a:tabLst>
                <a:tab pos="673100" algn="l"/>
              </a:tabLst>
            </a:pPr>
            <a:r>
              <a:rPr sz="1900" spc="-20" dirty="0">
                <a:latin typeface="Arial" panose="020B0604020202020204"/>
                <a:cs typeface="Arial" panose="020B0604020202020204"/>
              </a:rPr>
              <a:t>LoRA</a:t>
            </a:r>
            <a:r>
              <a:rPr sz="1900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learns</a:t>
            </a:r>
            <a:r>
              <a:rPr sz="1900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1900" spc="-10" dirty="0">
                <a:latin typeface="Arial" panose="020B0604020202020204"/>
                <a:cs typeface="Arial" panose="020B0604020202020204"/>
              </a:rPr>
              <a:t>low-</a:t>
            </a:r>
            <a:r>
              <a:rPr sz="1900" dirty="0">
                <a:latin typeface="Arial" panose="020B0604020202020204"/>
                <a:cs typeface="Arial" panose="020B0604020202020204"/>
              </a:rPr>
              <a:t>rank</a:t>
            </a:r>
            <a:r>
              <a:rPr sz="190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900" b="1" dirty="0">
                <a:latin typeface="Arial" panose="020B0604020202020204"/>
                <a:cs typeface="Arial" panose="020B0604020202020204"/>
              </a:rPr>
              <a:t>updates</a:t>
            </a:r>
            <a:r>
              <a:rPr sz="19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to</a:t>
            </a:r>
            <a:r>
              <a:rPr sz="190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the</a:t>
            </a:r>
            <a:r>
              <a:rPr sz="19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attention</a:t>
            </a:r>
            <a:r>
              <a:rPr sz="190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900" spc="-10" dirty="0">
                <a:latin typeface="Arial" panose="020B0604020202020204"/>
                <a:cs typeface="Arial" panose="020B0604020202020204"/>
              </a:rPr>
              <a:t>weights</a:t>
            </a:r>
            <a:endParaRPr sz="1900" dirty="0">
              <a:latin typeface="Arial" panose="020B0604020202020204"/>
              <a:cs typeface="Arial" panose="020B0604020202020204"/>
            </a:endParaRPr>
          </a:p>
          <a:p>
            <a:pPr marL="673100" lvl="1" indent="-186055">
              <a:lnSpc>
                <a:spcPct val="100000"/>
              </a:lnSpc>
              <a:spcBef>
                <a:spcPts val="845"/>
              </a:spcBef>
              <a:buFont typeface="Arial" panose="020B0604020202020204"/>
              <a:buChar char="•"/>
              <a:tabLst>
                <a:tab pos="673100" algn="l"/>
              </a:tabLst>
            </a:pPr>
            <a:r>
              <a:rPr sz="1900" dirty="0">
                <a:latin typeface="Calibri" panose="020F0502020204030204"/>
                <a:cs typeface="Calibri" panose="020F0502020204030204"/>
              </a:rPr>
              <a:t>(IA)</a:t>
            </a:r>
            <a:r>
              <a:rPr sz="1725" baseline="24000" dirty="0">
                <a:latin typeface="Calibri" panose="020F0502020204030204"/>
                <a:cs typeface="Calibri" panose="020F0502020204030204"/>
              </a:rPr>
              <a:t>3</a:t>
            </a:r>
            <a:r>
              <a:rPr sz="1725" spc="622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learns</a:t>
            </a:r>
            <a:r>
              <a:rPr sz="19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" panose="020B0604020202020204"/>
                <a:cs typeface="Arial" panose="020B0604020202020204"/>
              </a:rPr>
              <a:t>injectable</a:t>
            </a:r>
            <a:r>
              <a:rPr sz="1900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900" spc="-10" dirty="0">
                <a:latin typeface="Arial" panose="020B0604020202020204"/>
                <a:cs typeface="Arial" panose="020B0604020202020204"/>
              </a:rPr>
              <a:t>vectors.</a:t>
            </a:r>
            <a:r>
              <a:rPr lang="en-US" sz="1900" spc="-10" dirty="0">
                <a:latin typeface="Arial" panose="020B0604020202020204"/>
                <a:cs typeface="Arial" panose="020B0604020202020204"/>
              </a:rPr>
              <a:t> </a:t>
            </a:r>
            <a:endParaRPr sz="19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53188" y="3757387"/>
            <a:ext cx="85598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latin typeface="Arial" panose="020B0604020202020204"/>
                <a:cs typeface="Arial" panose="020B0604020202020204"/>
              </a:rPr>
              <a:t>injected</a:t>
            </a:r>
            <a:endParaRPr sz="19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98186" y="3795646"/>
            <a:ext cx="4840630" cy="22331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/>
        </p:nvSpPr>
        <p:spPr>
          <a:xfrm>
            <a:off x="0" y="71804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(IA)</a:t>
            </a:r>
            <a:r>
              <a:rPr sz="4275" spc="-15" baseline="21000" dirty="0"/>
              <a:t>3</a:t>
            </a:r>
            <a:endParaRPr sz="4275" baseline="21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3543" y="1319948"/>
            <a:ext cx="3446803" cy="1984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-1" y="61459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Efficiency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25" dirty="0"/>
              <a:t>IA3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52696" y="1455677"/>
            <a:ext cx="7192908" cy="5104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7732" y="39485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Advantages</a:t>
            </a:r>
            <a:r>
              <a:rPr spc="-180" dirty="0"/>
              <a:t> </a:t>
            </a:r>
            <a:r>
              <a:rPr dirty="0"/>
              <a:t>of</a:t>
            </a:r>
            <a:r>
              <a:rPr spc="-140" dirty="0"/>
              <a:t> </a:t>
            </a:r>
            <a:r>
              <a:rPr spc="-55" dirty="0"/>
              <a:t>Re-</a:t>
            </a:r>
            <a:r>
              <a:rPr spc="-40" dirty="0"/>
              <a:t>Paramaterization</a:t>
            </a:r>
            <a:r>
              <a:rPr spc="-175" dirty="0"/>
              <a:t> </a:t>
            </a:r>
            <a:r>
              <a:rPr spc="-10" dirty="0"/>
              <a:t>Methods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97732" y="1244080"/>
            <a:ext cx="10053320" cy="30067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>
            <a:defPPr>
              <a:defRPr kern="0"/>
            </a:defPPr>
          </a:lstStyle>
          <a:p>
            <a:pPr marL="241300" marR="5080" indent="-228600">
              <a:lnSpc>
                <a:spcPts val="3020"/>
              </a:lnSpc>
              <a:spcBef>
                <a:spcPts val="4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Training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tends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more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5" dirty="0">
                <a:latin typeface="等线" panose="02010600030101010101" charset="-122"/>
                <a:cs typeface="等线" panose="02010600030101010101" charset="-122"/>
              </a:rPr>
              <a:t>memory-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efficient,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since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we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only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need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calculate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gradients</a:t>
            </a:r>
            <a:r>
              <a:rPr sz="28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maintain</a:t>
            </a:r>
            <a:r>
              <a:rPr sz="28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optimizer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state</a:t>
            </a:r>
            <a:r>
              <a:rPr sz="28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for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800" spc="-7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small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number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parameters.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marR="913765" indent="-228600">
              <a:lnSpc>
                <a:spcPts val="3020"/>
              </a:lnSpc>
              <a:spcBef>
                <a:spcPts val="100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These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methods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are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faster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tune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than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standard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full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model finetuning.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marR="66675" indent="-228600">
              <a:lnSpc>
                <a:spcPts val="302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It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straight-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forward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swap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between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tasks</a:t>
            </a:r>
            <a:r>
              <a:rPr sz="28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by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swapping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in</a:t>
            </a:r>
            <a:r>
              <a:rPr sz="2800" spc="-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5" dirty="0">
                <a:latin typeface="等线" panose="02010600030101010101" charset="-122"/>
                <a:cs typeface="等线" panose="02010600030101010101" charset="-122"/>
              </a:rPr>
              <a:t>and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our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just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tuned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weights.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 noGrp="1"/>
          </p:cNvSpPr>
          <p:nvPr/>
        </p:nvSpPr>
        <p:spPr>
          <a:xfrm>
            <a:off x="897731" y="78245"/>
            <a:ext cx="1040130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MindNLP</a:t>
            </a:r>
            <a:r>
              <a:rPr spc="-35" dirty="0"/>
              <a:t> </a:t>
            </a:r>
            <a:r>
              <a:rPr spc="-20" dirty="0"/>
              <a:t>Demo</a:t>
            </a:r>
            <a:r>
              <a:rPr lang="en-US" spc="-20" dirty="0"/>
              <a:t>1</a:t>
            </a:r>
            <a:endParaRPr lang="en-US" spc="-20" dirty="0"/>
          </a:p>
        </p:txBody>
      </p:sp>
      <p:sp>
        <p:nvSpPr>
          <p:cNvPr id="7" name="object 3"/>
          <p:cNvSpPr txBox="1"/>
          <p:nvPr/>
        </p:nvSpPr>
        <p:spPr>
          <a:xfrm>
            <a:off x="897731" y="1228865"/>
            <a:ext cx="41395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kern="0"/>
            </a:defPPr>
          </a:lstStyle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Just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like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huggingface</a:t>
            </a:r>
            <a:r>
              <a:rPr sz="2800" spc="-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peft</a:t>
            </a:r>
            <a:endParaRPr sz="28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2207260"/>
            <a:ext cx="11116310" cy="2631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92083" y="2429984"/>
            <a:ext cx="7067873" cy="36272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/>
        </p:nvSpPr>
        <p:spPr>
          <a:xfrm>
            <a:off x="897731" y="0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Why</a:t>
            </a:r>
            <a:r>
              <a:rPr spc="-10" dirty="0"/>
              <a:t> </a:t>
            </a:r>
            <a:r>
              <a:rPr dirty="0"/>
              <a:t>use </a:t>
            </a:r>
            <a:r>
              <a:rPr spc="-10" dirty="0"/>
              <a:t>Fine-Tuning?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78194" y="1120012"/>
            <a:ext cx="8040370" cy="155702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>
            <a:defPPr>
              <a:defRPr kern="0"/>
            </a:defPPr>
          </a:lstStyle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Larger</a:t>
            </a:r>
            <a:r>
              <a:rPr sz="2800" spc="-9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models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generalize</a:t>
            </a:r>
            <a:r>
              <a:rPr sz="2800" spc="-9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downstream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tasks</a:t>
            </a:r>
            <a:r>
              <a:rPr sz="2800" spc="-9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well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Cheaper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than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training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whole</a:t>
            </a:r>
            <a:r>
              <a:rPr sz="28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model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Good</a:t>
            </a:r>
            <a:r>
              <a:rPr sz="28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for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online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training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 noGrp="1"/>
          </p:cNvSpPr>
          <p:nvPr/>
        </p:nvSpPr>
        <p:spPr>
          <a:xfrm>
            <a:off x="897731" y="24270"/>
            <a:ext cx="1040130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MindNLP</a:t>
            </a:r>
            <a:r>
              <a:rPr spc="-35" dirty="0"/>
              <a:t> </a:t>
            </a:r>
            <a:r>
              <a:rPr spc="-20" dirty="0"/>
              <a:t>Demo</a:t>
            </a:r>
            <a:r>
              <a:rPr lang="en-US" spc="-20" dirty="0"/>
              <a:t>2</a:t>
            </a:r>
            <a:endParaRPr lang="en-US" spc="-20" dirty="0"/>
          </a:p>
        </p:txBody>
      </p:sp>
      <p:sp>
        <p:nvSpPr>
          <p:cNvPr id="7" name="object 3"/>
          <p:cNvSpPr txBox="1"/>
          <p:nvPr/>
        </p:nvSpPr>
        <p:spPr>
          <a:xfrm>
            <a:off x="897731" y="1228865"/>
            <a:ext cx="41395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kern="0"/>
            </a:defPPr>
          </a:lstStyle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Just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like</a:t>
            </a:r>
            <a:r>
              <a:rPr sz="28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huggingface</a:t>
            </a:r>
            <a:r>
              <a:rPr sz="2800" spc="-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peft</a:t>
            </a:r>
            <a:endParaRPr sz="280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8" name="object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5989" y="2410726"/>
            <a:ext cx="8006223" cy="24391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9300" y="429166"/>
            <a:ext cx="2802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1D1D1A"/>
                </a:solidFill>
                <a:latin typeface="Trebuchet MS" panose="020B0603020202020204"/>
                <a:ea typeface="+mj-ea"/>
                <a:cs typeface="Trebuchet MS" panose="020B0603020202020204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4400" b="0" kern="0" dirty="0">
                <a:latin typeface="微软雅黑" panose="020B0503020204020204" pitchFamily="34" charset="-122"/>
                <a:cs typeface="微软雅黑" panose="020B0503020204020204" pitchFamily="34" charset="-122"/>
              </a:rPr>
              <a:t>Thank</a:t>
            </a:r>
            <a:r>
              <a:rPr lang="en-US" sz="4400" b="0" kern="0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4400" b="0" kern="0" spc="-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you</a:t>
            </a:r>
            <a:endParaRPr lang="en-US" sz="4400" kern="0" dirty="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897731" y="10048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LLM</a:t>
            </a:r>
            <a:r>
              <a:rPr spc="-15" dirty="0"/>
              <a:t> </a:t>
            </a:r>
            <a:r>
              <a:rPr dirty="0"/>
              <a:t>when</a:t>
            </a:r>
            <a:r>
              <a:rPr spc="-10" dirty="0"/>
              <a:t> </a:t>
            </a:r>
            <a:r>
              <a:rPr dirty="0"/>
              <a:t>you</a:t>
            </a:r>
            <a:r>
              <a:rPr spc="-15" dirty="0"/>
              <a:t> </a:t>
            </a:r>
            <a:r>
              <a:rPr dirty="0"/>
              <a:t>get</a:t>
            </a:r>
            <a:r>
              <a:rPr spc="-15" dirty="0"/>
              <a:t> </a:t>
            </a:r>
            <a:r>
              <a:rPr dirty="0"/>
              <a:t>some</a:t>
            </a:r>
            <a:r>
              <a:rPr spc="-10" dirty="0"/>
              <a:t> data.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97731" y="1177519"/>
            <a:ext cx="7703184" cy="347217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>
            <a:defPPr>
              <a:defRPr kern="0"/>
            </a:defPPr>
          </a:lstStyle>
          <a:p>
            <a:pPr marL="228600" marR="4397375" indent="-228600" algn="r">
              <a:lnSpc>
                <a:spcPct val="100000"/>
              </a:lnSpc>
              <a:spcBef>
                <a:spcPts val="385"/>
              </a:spcBef>
              <a:buFont typeface="Arial" panose="020B0604020202020204"/>
              <a:buChar char="•"/>
              <a:tabLst>
                <a:tab pos="2286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Prompt</a:t>
            </a:r>
            <a:r>
              <a:rPr sz="2800" spc="-9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engineering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 marL="228600" marR="4345940" lvl="1" indent="-228600" algn="r">
              <a:lnSpc>
                <a:spcPct val="100000"/>
              </a:lnSpc>
              <a:spcBef>
                <a:spcPts val="250"/>
              </a:spcBef>
              <a:buFont typeface="Arial" panose="020B0604020202020204"/>
              <a:buChar char="•"/>
              <a:tabLst>
                <a:tab pos="22860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Doesn’t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always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work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marL="698500" lvl="1" indent="-228600">
              <a:lnSpc>
                <a:spcPct val="100000"/>
              </a:lnSpc>
              <a:spcBef>
                <a:spcPts val="21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Tedious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find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4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good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prompt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Finetune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full</a:t>
            </a:r>
            <a:r>
              <a:rPr sz="28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LM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on</a:t>
            </a:r>
            <a:r>
              <a:rPr sz="28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your</a:t>
            </a:r>
            <a:r>
              <a:rPr sz="28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data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  <a:p>
            <a:pPr marL="698500" lvl="1" indent="-228600">
              <a:lnSpc>
                <a:spcPct val="100000"/>
              </a:lnSpc>
              <a:spcBef>
                <a:spcPts val="25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Expensive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marL="698500" lvl="1" indent="-228600">
              <a:lnSpc>
                <a:spcPct val="100000"/>
              </a:lnSpc>
              <a:spcBef>
                <a:spcPts val="21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Overfitting</a:t>
            </a:r>
            <a:r>
              <a:rPr sz="2400" spc="-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/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catastrophic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forgetting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on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small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datasets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marL="698500" lvl="1" indent="-228600">
              <a:lnSpc>
                <a:spcPct val="100000"/>
              </a:lnSpc>
              <a:spcBef>
                <a:spcPts val="21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Need</a:t>
            </a:r>
            <a:r>
              <a:rPr sz="24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store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one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full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set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weights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dirty="0">
                <a:latin typeface="等线" panose="02010600030101010101" charset="-122"/>
                <a:cs typeface="等线" panose="02010600030101010101" charset="-122"/>
              </a:rPr>
              <a:t>per</a:t>
            </a:r>
            <a:r>
              <a:rPr sz="24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400" spc="-20" dirty="0">
                <a:latin typeface="等线" panose="02010600030101010101" charset="-122"/>
                <a:cs typeface="等线" panose="02010600030101010101" charset="-122"/>
              </a:rPr>
              <a:t>task</a:t>
            </a:r>
            <a:endParaRPr sz="24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Parameter-</a:t>
            </a:r>
            <a:r>
              <a:rPr sz="2800" dirty="0">
                <a:latin typeface="等线" panose="02010600030101010101" charset="-122"/>
                <a:cs typeface="等线" panose="02010600030101010101" charset="-122"/>
              </a:rPr>
              <a:t>efficient</a:t>
            </a:r>
            <a:r>
              <a:rPr sz="2800" spc="-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800" spc="-20" dirty="0">
                <a:latin typeface="等线" panose="02010600030101010101" charset="-122"/>
                <a:cs typeface="等线" panose="02010600030101010101" charset="-122"/>
              </a:rPr>
              <a:t>Fine-</a:t>
            </a:r>
            <a:r>
              <a:rPr sz="2800" spc="-10" dirty="0">
                <a:latin typeface="等线" panose="02010600030101010101" charset="-122"/>
                <a:cs typeface="等线" panose="02010600030101010101" charset="-122"/>
              </a:rPr>
              <a:t>tuning</a:t>
            </a:r>
            <a:r>
              <a:rPr lang="en-US" sz="2800" spc="-10" dirty="0">
                <a:latin typeface="等线" panose="02010600030101010101" charset="-122"/>
                <a:cs typeface="等线" panose="02010600030101010101" charset="-122"/>
              </a:rPr>
              <a:t> (PEFT)</a:t>
            </a:r>
            <a:endParaRPr sz="2800" dirty="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-1" y="95015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1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spc="-10" dirty="0"/>
              <a:t>PEFT?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9268948" y="796052"/>
            <a:ext cx="2609016" cy="47134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PEFT,</a:t>
            </a:r>
            <a:r>
              <a:rPr lang="en-US" sz="20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Parameter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Efficient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Fine-Tuning,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000" spc="-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set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of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techniques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or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methods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fine-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tune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large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in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most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compute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time-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efficient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way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possible,</a:t>
            </a:r>
            <a:r>
              <a:rPr sz="2000" spc="-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without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losing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5" dirty="0">
                <a:latin typeface="等线" panose="02010600030101010101" charset="-122"/>
                <a:cs typeface="等线" panose="02010600030101010101" charset="-122"/>
              </a:rPr>
              <a:t>any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performance</a:t>
            </a:r>
            <a:r>
              <a:rPr sz="2000" spc="-5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which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you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might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see</a:t>
            </a:r>
            <a:r>
              <a:rPr sz="2000" spc="-1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from </a:t>
            </a:r>
            <a:r>
              <a:rPr sz="2000" dirty="0">
                <a:latin typeface="等线" panose="02010600030101010101" charset="-122"/>
                <a:cs typeface="等线" panose="02010600030101010101" charset="-122"/>
              </a:rPr>
              <a:t>full</a:t>
            </a:r>
            <a:r>
              <a:rPr sz="2000" spc="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000" spc="-10" dirty="0">
                <a:latin typeface="等线" panose="02010600030101010101" charset="-122"/>
                <a:cs typeface="等线" panose="02010600030101010101" charset="-122"/>
              </a:rPr>
              <a:t>fine-tuning.</a:t>
            </a:r>
            <a:endParaRPr sz="2000" dirty="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792245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1059205" y="12332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PEFT</a:t>
            </a:r>
            <a:r>
              <a:rPr spc="-20" dirty="0"/>
              <a:t> </a:t>
            </a:r>
            <a:r>
              <a:rPr spc="-10" dirty="0"/>
              <a:t>Methods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1298" y="1594839"/>
            <a:ext cx="8744209" cy="4197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/>
        </p:nvSpPr>
        <p:spPr>
          <a:xfrm>
            <a:off x="-1" y="64402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PEFT</a:t>
            </a:r>
            <a:r>
              <a:rPr spc="-20" dirty="0"/>
              <a:t> </a:t>
            </a:r>
            <a:r>
              <a:rPr spc="-10" dirty="0"/>
              <a:t>Methods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015524" y="1020152"/>
            <a:ext cx="10636885" cy="223774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>
            <a:defPPr>
              <a:defRPr kern="0"/>
            </a:defPPr>
          </a:lstStyle>
          <a:p>
            <a:pPr marL="241300" marR="724535" indent="-228600">
              <a:lnSpc>
                <a:spcPct val="74000"/>
              </a:lnSpc>
              <a:spcBef>
                <a:spcPts val="915"/>
              </a:spcBef>
              <a:buFont typeface="Arial" panose="020B0604020202020204"/>
              <a:buChar char="•"/>
              <a:tabLst>
                <a:tab pos="241300" algn="l"/>
                <a:tab pos="1648460" algn="l"/>
              </a:tabLst>
            </a:pPr>
            <a:r>
              <a:rPr sz="2600" b="1" spc="-10" dirty="0">
                <a:latin typeface="Calibri" panose="020F0502020204030204"/>
                <a:cs typeface="Calibri" panose="020F0502020204030204"/>
              </a:rPr>
              <a:t>Addition:</a:t>
            </a:r>
            <a:r>
              <a:rPr sz="2600" b="1" dirty="0">
                <a:latin typeface="Calibri" panose="020F0502020204030204"/>
                <a:cs typeface="Calibri" panose="020F0502020204030204"/>
              </a:rPr>
              <a:t>	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What</a:t>
            </a:r>
            <a:r>
              <a:rPr sz="2600" spc="-1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if</a:t>
            </a:r>
            <a:r>
              <a:rPr sz="2600" spc="-114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we</a:t>
            </a:r>
            <a:r>
              <a:rPr sz="2600" spc="-114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10" dirty="0">
                <a:latin typeface="等线" panose="02010600030101010101" charset="-122"/>
                <a:cs typeface="等线" panose="02010600030101010101" charset="-122"/>
              </a:rPr>
              <a:t>introduce</a:t>
            </a:r>
            <a:r>
              <a:rPr sz="2600" spc="-1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additional</a:t>
            </a:r>
            <a:r>
              <a:rPr sz="2600" spc="-1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trainable</a:t>
            </a:r>
            <a:r>
              <a:rPr sz="26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parameters</a:t>
            </a:r>
            <a:r>
              <a:rPr sz="2600" spc="-14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600" spc="-1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the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neural</a:t>
            </a:r>
            <a:r>
              <a:rPr sz="2600" spc="-14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network</a:t>
            </a:r>
            <a:r>
              <a:rPr sz="2600" spc="-1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600" spc="-1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just</a:t>
            </a:r>
            <a:r>
              <a:rPr sz="2600" spc="-1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train</a:t>
            </a:r>
            <a:r>
              <a:rPr sz="2600" spc="-1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10" dirty="0">
                <a:latin typeface="等线" panose="02010600030101010101" charset="-122"/>
                <a:cs typeface="等线" panose="02010600030101010101" charset="-122"/>
              </a:rPr>
              <a:t>those?</a:t>
            </a:r>
            <a:endParaRPr sz="26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marR="844550" indent="-228600">
              <a:lnSpc>
                <a:spcPct val="74000"/>
              </a:lnSpc>
              <a:spcBef>
                <a:spcPts val="13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600" b="1" spc="-10" dirty="0">
                <a:latin typeface="Calibri" panose="020F0502020204030204"/>
                <a:cs typeface="Calibri" panose="020F0502020204030204"/>
              </a:rPr>
              <a:t>Specification:</a:t>
            </a:r>
            <a:r>
              <a:rPr sz="26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What</a:t>
            </a:r>
            <a:r>
              <a:rPr sz="2600" spc="-9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if</a:t>
            </a:r>
            <a:r>
              <a:rPr sz="2600" spc="-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we</a:t>
            </a:r>
            <a:r>
              <a:rPr sz="2600" spc="-9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pick</a:t>
            </a:r>
            <a:r>
              <a:rPr sz="2600" spc="-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a</a:t>
            </a:r>
            <a:r>
              <a:rPr sz="2600" spc="-8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small</a:t>
            </a:r>
            <a:r>
              <a:rPr sz="2600" spc="-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subset</a:t>
            </a:r>
            <a:r>
              <a:rPr sz="2600" spc="-9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600" spc="-8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6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parameters</a:t>
            </a:r>
            <a:r>
              <a:rPr sz="2600" spc="-13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of</a:t>
            </a:r>
            <a:r>
              <a:rPr sz="26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the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neural</a:t>
            </a:r>
            <a:r>
              <a:rPr sz="2600" spc="-1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network</a:t>
            </a:r>
            <a:r>
              <a:rPr sz="2600" spc="-1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and</a:t>
            </a:r>
            <a:r>
              <a:rPr sz="2600" spc="-114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just</a:t>
            </a:r>
            <a:r>
              <a:rPr sz="2600" spc="-114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tune</a:t>
            </a:r>
            <a:r>
              <a:rPr sz="2600" spc="-114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10" dirty="0">
                <a:latin typeface="等线" panose="02010600030101010101" charset="-122"/>
                <a:cs typeface="等线" panose="02010600030101010101" charset="-122"/>
              </a:rPr>
              <a:t>those?</a:t>
            </a:r>
            <a:endParaRPr sz="2600" dirty="0">
              <a:latin typeface="等线" panose="02010600030101010101" charset="-122"/>
              <a:cs typeface="等线" panose="02010600030101010101" charset="-122"/>
            </a:endParaRPr>
          </a:p>
          <a:p>
            <a:pPr marL="241300" marR="5080" indent="-228600">
              <a:lnSpc>
                <a:spcPct val="74000"/>
              </a:lnSpc>
              <a:spcBef>
                <a:spcPts val="13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600" b="1" spc="-40" dirty="0">
                <a:latin typeface="Calibri" panose="020F0502020204030204"/>
                <a:cs typeface="Calibri" panose="020F0502020204030204"/>
              </a:rPr>
              <a:t>Reparameterization:</a:t>
            </a:r>
            <a:r>
              <a:rPr sz="2600" b="1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What</a:t>
            </a:r>
            <a:r>
              <a:rPr sz="2600" spc="-7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if</a:t>
            </a:r>
            <a:r>
              <a:rPr sz="2600" spc="-6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we</a:t>
            </a:r>
            <a:r>
              <a:rPr sz="2600" spc="-6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30" dirty="0">
                <a:latin typeface="等线" panose="02010600030101010101" charset="-122"/>
                <a:cs typeface="等线" panose="02010600030101010101" charset="-122"/>
              </a:rPr>
              <a:t>re-</a:t>
            </a:r>
            <a:r>
              <a:rPr sz="2600" spc="-25" dirty="0">
                <a:latin typeface="等线" panose="02010600030101010101" charset="-122"/>
                <a:cs typeface="等线" panose="02010600030101010101" charset="-122"/>
              </a:rPr>
              <a:t>parameterize</a:t>
            </a:r>
            <a:r>
              <a:rPr sz="2600" spc="-9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the</a:t>
            </a:r>
            <a:r>
              <a:rPr sz="2600" spc="-5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model</a:t>
            </a:r>
            <a:r>
              <a:rPr sz="2600" spc="-10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into</a:t>
            </a:r>
            <a:r>
              <a:rPr sz="2600" spc="-9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10" dirty="0">
                <a:latin typeface="等线" panose="02010600030101010101" charset="-122"/>
                <a:cs typeface="等线" panose="02010600030101010101" charset="-122"/>
              </a:rPr>
              <a:t>something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that</a:t>
            </a:r>
            <a:r>
              <a:rPr sz="2600" spc="-125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is</a:t>
            </a:r>
            <a:r>
              <a:rPr sz="2600" spc="-12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more</a:t>
            </a:r>
            <a:r>
              <a:rPr sz="2600" spc="-114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10" dirty="0">
                <a:latin typeface="等线" panose="02010600030101010101" charset="-122"/>
                <a:cs typeface="等线" panose="02010600030101010101" charset="-122"/>
              </a:rPr>
              <a:t>efficient</a:t>
            </a:r>
            <a:r>
              <a:rPr sz="2600" spc="-13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dirty="0">
                <a:latin typeface="等线" panose="02010600030101010101" charset="-122"/>
                <a:cs typeface="等线" panose="02010600030101010101" charset="-122"/>
              </a:rPr>
              <a:t>to</a:t>
            </a:r>
            <a:r>
              <a:rPr sz="2600" spc="-110" dirty="0">
                <a:latin typeface="等线" panose="02010600030101010101" charset="-122"/>
                <a:cs typeface="等线" panose="02010600030101010101" charset="-122"/>
              </a:rPr>
              <a:t> </a:t>
            </a:r>
            <a:r>
              <a:rPr sz="2600" spc="-10" dirty="0">
                <a:latin typeface="等线" panose="02010600030101010101" charset="-122"/>
                <a:cs typeface="等线" panose="02010600030101010101" charset="-122"/>
              </a:rPr>
              <a:t>train?</a:t>
            </a:r>
            <a:endParaRPr sz="2600" dirty="0">
              <a:latin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40645" y="3476751"/>
            <a:ext cx="9706356" cy="27127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53137" y="5534151"/>
            <a:ext cx="1620520" cy="4057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>
            <a:defPPr>
              <a:defRPr kern="0"/>
            </a:defPPr>
          </a:lstStyle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2000" spc="-20" dirty="0">
                <a:latin typeface="等线" panose="02010600030101010101" charset="-122"/>
                <a:cs typeface="等线" panose="02010600030101010101" charset="-122"/>
              </a:rPr>
              <a:t>PEFT</a:t>
            </a:r>
            <a:endParaRPr sz="2000">
              <a:latin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object 2"/>
          <p:cNvSpPr txBox="1">
            <a:spLocks noGrp="1"/>
          </p:cNvSpPr>
          <p:nvPr/>
        </p:nvSpPr>
        <p:spPr>
          <a:xfrm>
            <a:off x="1362551" y="1995488"/>
            <a:ext cx="9471660" cy="286702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 panose="02010600030101010101" charset="-122"/>
                <a:ea typeface="+mj-ea"/>
                <a:cs typeface="等线 Light" panose="02010600030101010101" charset="-122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b="0" dirty="0">
                <a:latin typeface="Calibri" panose="020F0502020204030204"/>
                <a:cs typeface="Calibri" panose="020F0502020204030204"/>
              </a:rPr>
              <a:t>What</a:t>
            </a:r>
            <a:r>
              <a:rPr sz="5400" b="0" spc="-165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dirty="0">
                <a:latin typeface="Calibri" panose="020F0502020204030204"/>
                <a:cs typeface="Calibri" panose="020F0502020204030204"/>
              </a:rPr>
              <a:t>if</a:t>
            </a:r>
            <a:r>
              <a:rPr sz="5400" b="0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dirty="0">
                <a:latin typeface="Calibri" panose="020F0502020204030204"/>
                <a:cs typeface="Calibri" panose="020F0502020204030204"/>
              </a:rPr>
              <a:t>we</a:t>
            </a:r>
            <a:r>
              <a:rPr sz="5400" b="0" spc="-165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spc="-25" dirty="0">
                <a:latin typeface="Calibri" panose="020F0502020204030204"/>
                <a:cs typeface="Calibri" panose="020F0502020204030204"/>
              </a:rPr>
              <a:t>introduce</a:t>
            </a:r>
            <a:r>
              <a:rPr sz="5400" b="0" spc="-185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spc="-10" dirty="0">
                <a:latin typeface="Calibri" panose="020F0502020204030204"/>
                <a:cs typeface="Calibri" panose="020F0502020204030204"/>
              </a:rPr>
              <a:t>additional trainable</a:t>
            </a:r>
            <a:r>
              <a:rPr sz="5400" b="0" spc="-229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spc="-55" dirty="0">
                <a:latin typeface="Calibri" panose="020F0502020204030204"/>
                <a:cs typeface="Calibri" panose="020F0502020204030204"/>
              </a:rPr>
              <a:t>parameters</a:t>
            </a:r>
            <a:r>
              <a:rPr sz="5400" b="0" spc="-240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dirty="0">
                <a:latin typeface="Calibri" panose="020F0502020204030204"/>
                <a:cs typeface="Calibri" panose="020F0502020204030204"/>
              </a:rPr>
              <a:t>to</a:t>
            </a:r>
            <a:r>
              <a:rPr sz="5400" b="0" spc="-215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dirty="0">
                <a:latin typeface="Calibri" panose="020F0502020204030204"/>
                <a:cs typeface="Calibri" panose="020F0502020204030204"/>
              </a:rPr>
              <a:t>the</a:t>
            </a:r>
            <a:r>
              <a:rPr sz="5400" b="0" spc="-210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spc="-35" dirty="0">
                <a:latin typeface="Calibri" panose="020F0502020204030204"/>
                <a:cs typeface="Calibri" panose="020F0502020204030204"/>
              </a:rPr>
              <a:t>neural </a:t>
            </a:r>
            <a:r>
              <a:rPr sz="5400" b="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5400" b="0" spc="-275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dirty="0">
                <a:latin typeface="Calibri" panose="020F0502020204030204"/>
                <a:cs typeface="Calibri" panose="020F0502020204030204"/>
              </a:rPr>
              <a:t>and</a:t>
            </a:r>
            <a:r>
              <a:rPr sz="5400" b="0" spc="-260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dirty="0">
                <a:latin typeface="Calibri" panose="020F0502020204030204"/>
                <a:cs typeface="Calibri" panose="020F0502020204030204"/>
              </a:rPr>
              <a:t>just</a:t>
            </a:r>
            <a:r>
              <a:rPr sz="5400" b="0" spc="-254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dirty="0">
                <a:latin typeface="Calibri" panose="020F0502020204030204"/>
                <a:cs typeface="Calibri" panose="020F0502020204030204"/>
              </a:rPr>
              <a:t>train</a:t>
            </a:r>
            <a:r>
              <a:rPr sz="5400" b="0" spc="-260" dirty="0">
                <a:latin typeface="Calibri" panose="020F0502020204030204"/>
                <a:cs typeface="Calibri" panose="020F0502020204030204"/>
              </a:rPr>
              <a:t> </a:t>
            </a:r>
            <a:r>
              <a:rPr sz="5400" b="0" spc="-10" dirty="0">
                <a:latin typeface="Calibri" panose="020F0502020204030204"/>
                <a:cs typeface="Calibri" panose="020F0502020204030204"/>
              </a:rPr>
              <a:t>those?</a:t>
            </a:r>
            <a:endParaRPr sz="54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400" b="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Methods:</a:t>
            </a:r>
            <a:r>
              <a:rPr sz="2400" b="0" spc="-3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spc="-1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prompt</a:t>
            </a:r>
            <a:r>
              <a:rPr sz="2400" b="0" spc="-75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tuning,</a:t>
            </a:r>
            <a:r>
              <a:rPr sz="2400" b="0" spc="-8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spc="-2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prefix</a:t>
            </a:r>
            <a:r>
              <a:rPr sz="2400" b="0" spc="-9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tuning,</a:t>
            </a:r>
            <a:r>
              <a:rPr sz="2400" b="0" spc="-75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spc="-2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adapters,</a:t>
            </a:r>
            <a:r>
              <a:rPr sz="2400" b="0" spc="-85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0" spc="-65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spc="-1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compacters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GUIDESSETTING" val="{&quot;Id&quot;:&quot;35eb3ca3-afdd-4b09-9a4a-18abd6280887&quot;,&quot;Name&quot;:null,&quot;Kind&quot;:&quot;Custom&quot;,&quot;OldGuidesSetting&quot;:{&quot;HeaderHeight&quot;:0.0,&quot;FooterHeight&quot;:0.0,&quot;SideMargin&quot;:0.0,&quot;TopMargin&quot;:0.0,&quot;BottomMargin&quot;:0.0,&quot;IntervalMargin&quot;:0.0}}"/>
  <p:tag name="commondata" val="eyJoZGlkIjoiZDkxOWE4ZWZlZTZhN2M4MTViN2Q3NDExYjA1OTQyNDYifQ==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6726</Words>
  <Application>WPS 演示</Application>
  <PresentationFormat>自定义</PresentationFormat>
  <Paragraphs>186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41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.AppleSystemUIFont</vt:lpstr>
      <vt:lpstr>Segoe Print</vt:lpstr>
      <vt:lpstr>Trebuchet MS</vt:lpstr>
      <vt:lpstr>Arial</vt:lpstr>
      <vt:lpstr>等线 Light</vt:lpstr>
      <vt:lpstr>等线</vt:lpstr>
      <vt:lpstr>Calibri</vt:lpstr>
      <vt:lpstr>Arial Unicode MS</vt:lpstr>
      <vt:lpstr>封面页_图片版 </vt:lpstr>
      <vt:lpstr>目录页</vt:lpstr>
      <vt:lpstr>章节页</vt:lpstr>
      <vt:lpstr>结束页</vt:lpstr>
      <vt:lpstr>1_章节页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wujiacong (C)</dc:creator>
  <cp:lastModifiedBy>FRDFS</cp:lastModifiedBy>
  <cp:revision>90</cp:revision>
  <dcterms:created xsi:type="dcterms:W3CDTF">2020-08-28T08:44:00Z</dcterms:created>
  <dcterms:modified xsi:type="dcterms:W3CDTF">2024-09-19T03:18:21Z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(3)/P4OlTCex7QzuobX30N8p4LJAcyJjw1qnddvfQzE2piqaHsCevxDphVt1qJBOtB6wkoU9KPP
hOZR92QzY5aUsVQF2mqaqMq+SMKRRIuMwJjkPDZny0RsHc9/ePlo66SV+skd85N0jMh0a7Za
vrgyIidJ5Z/yCt1l2ZYyFBcNKLaEEBxaUH5CHrK676lEB5tk1zYzmo53TPiv1wqkHCCSJ0gG
occ/SkiS2yhOCYd8J5</vt:lpwstr>
  </property>
  <property fmtid="{D5CDD505-2E9C-101B-9397-08002B2CF9AE}" pid="3" name="_2015_ms_pID_7253431">
    <vt:lpwstr>+Hstwj+z3Erm1IezecuujcqgQnqW0kh4MDMSg0uRM6BVzFs+TWVDHv
10daixng4f8nq3V7TgUrO7lWJfQERPMOrpRa2h0eOizA0i+ITnjMfZaLpIh72KmxsuN+TMAd
7FS2J2yWqAFSQMrvkFMMmElF2tSItplTpgM7Q4erT4FJxpCBoqWqhyr5lT8aaG1JJR0RQX6q
hB5/OEnq9cgyCaS0HLyKi0fW+Bo+M9qF2/0t</vt:lpwstr>
  </property>
  <property fmtid="{D5CDD505-2E9C-101B-9397-08002B2CF9AE}" pid="4" name="_2015_ms_pID_7253432">
    <vt:lpwstr>Xg==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1598576536</vt:lpwstr>
  </property>
  <property fmtid="{D5CDD505-2E9C-101B-9397-08002B2CF9AE}" pid="9" name="ICV">
    <vt:lpwstr>4038DA2E82C34EEE859753863E8FB0F5_12</vt:lpwstr>
  </property>
  <property fmtid="{D5CDD505-2E9C-101B-9397-08002B2CF9AE}" pid="10" name="KSOProductBuildVer">
    <vt:lpwstr>2052-12.1.0.18276</vt:lpwstr>
  </property>
</Properties>
</file>